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58" r:id="rId7"/>
    <p:sldId id="262" r:id="rId8"/>
    <p:sldId id="263" r:id="rId9"/>
    <p:sldId id="264" r:id="rId10"/>
    <p:sldId id="267" r:id="rId11"/>
    <p:sldId id="270" r:id="rId12"/>
    <p:sldId id="269" r:id="rId13"/>
    <p:sldId id="266" r:id="rId14"/>
    <p:sldId id="271" r:id="rId15"/>
    <p:sldId id="273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1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6" r:id="rId67"/>
    <p:sldId id="327" r:id="rId68"/>
    <p:sldId id="328" r:id="rId69"/>
    <p:sldId id="329" r:id="rId70"/>
    <p:sldId id="341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2" r:id="rId83"/>
    <p:sldId id="344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80"/>
    <a:srgbClr val="8000FF"/>
    <a:srgbClr val="0080FF"/>
    <a:srgbClr val="FBFFC4"/>
    <a:srgbClr val="C72A22"/>
    <a:srgbClr val="DDE4FF"/>
    <a:srgbClr val="D0D5FF"/>
    <a:srgbClr val="BAC3FF"/>
    <a:srgbClr val="4949BA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64"/>
    <p:restoredTop sz="99592" autoAdjust="0"/>
  </p:normalViewPr>
  <p:slideViewPr>
    <p:cSldViewPr snapToGrid="0" snapToObjects="1">
      <p:cViewPr>
        <p:scale>
          <a:sx n="90" d="100"/>
          <a:sy n="90" d="100"/>
        </p:scale>
        <p:origin x="552" y="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600" dirty="0" smtClean="0"/>
              <a:t>Why are</a:t>
            </a:r>
            <a:r>
              <a:rPr lang="en-US" sz="2600" baseline="0" dirty="0" smtClean="0"/>
              <a:t> you learning Korean?</a:t>
            </a:r>
            <a:endParaRPr lang="en-US" sz="2600" dirty="0"/>
          </a:p>
        </c:rich>
      </c:tx>
      <c:layout>
        <c:manualLayout>
          <c:xMode val="edge"/>
          <c:yMode val="edge"/>
          <c:x val="0.198368620826962"/>
          <c:y val="0.154615393980339"/>
        </c:manualLayout>
      </c:layout>
      <c:overlay val="0"/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5"/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Interest in Korean Pop Culture</c:v>
                </c:pt>
                <c:pt idx="1">
                  <c:v>To get a job in KOR</c:v>
                </c:pt>
                <c:pt idx="2">
                  <c:v>Curiosity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33.7</c:v>
                </c:pt>
                <c:pt idx="1">
                  <c:v>19.3</c:v>
                </c:pt>
                <c:pt idx="2">
                  <c:v>18.7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r"/>
      <c:layout>
        <c:manualLayout>
          <c:xMode val="edge"/>
          <c:yMode val="edge"/>
          <c:x val="0.643168205909144"/>
          <c:y val="0.285993596971145"/>
          <c:w val="0.309760662445255"/>
          <c:h val="0.446474163929386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469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9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2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6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7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78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0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16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1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9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hyperlink" Target="https://kleartextbook.com/" TargetMode="Externa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F2B00-75EA-FD44-8F76-E394A315E7C1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6F2AF-3A79-E743-BA0C-BD6E921919C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24">
            <a:hlinkClick r:id="rId13"/>
          </p:cNvPr>
          <p:cNvSpPr/>
          <p:nvPr userDrawn="1"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20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gif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Relationship Id="rId3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gif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g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48.jpg"/><Relationship Id="rId5" Type="http://schemas.openxmlformats.org/officeDocument/2006/relationships/image" Target="../media/image49.jpg"/><Relationship Id="rId6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g"/><Relationship Id="rId3" Type="http://schemas.openxmlformats.org/officeDocument/2006/relationships/image" Target="../media/image60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Relationship Id="rId3" Type="http://schemas.openxmlformats.org/officeDocument/2006/relationships/image" Target="../media/image65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eg"/><Relationship Id="rId3" Type="http://schemas.openxmlformats.org/officeDocument/2006/relationships/image" Target="../media/image7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eg"/><Relationship Id="rId3" Type="http://schemas.openxmlformats.org/officeDocument/2006/relationships/image" Target="../media/image70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jpeg"/><Relationship Id="rId3" Type="http://schemas.openxmlformats.org/officeDocument/2006/relationships/image" Target="../media/image7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microsoft.com/office/2007/relationships/hdphoto" Target="../media/hdphoto1.wdp"/><Relationship Id="rId5" Type="http://schemas.openxmlformats.org/officeDocument/2006/relationships/image" Target="../media/image7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microsoft.com/office/2007/relationships/hdphoto" Target="../media/hdphoto3.wdp"/><Relationship Id="rId5" Type="http://schemas.openxmlformats.org/officeDocument/2006/relationships/image" Target="../media/image72.png"/><Relationship Id="rId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microsoft.com/office/2007/relationships/hdphoto" Target="../media/hdphoto5.wdp"/><Relationship Id="rId5" Type="http://schemas.openxmlformats.org/officeDocument/2006/relationships/image" Target="../media/image7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79.png"/><Relationship Id="rId5" Type="http://schemas.openxmlformats.org/officeDocument/2006/relationships/image" Target="../media/image4.pn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5" Type="http://schemas.openxmlformats.org/officeDocument/2006/relationships/image" Target="../media/image14.jp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jpg"/><Relationship Id="rId3" Type="http://schemas.openxmlformats.org/officeDocument/2006/relationships/image" Target="../media/image85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jpg"/><Relationship Id="rId3" Type="http://schemas.openxmlformats.org/officeDocument/2006/relationships/image" Target="../media/image87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3.jpeg"/><Relationship Id="rId5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3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g"/><Relationship Id="rId5" Type="http://schemas.openxmlformats.org/officeDocument/2006/relationships/image" Target="../media/image98.jpg"/><Relationship Id="rId6" Type="http://schemas.openxmlformats.org/officeDocument/2006/relationships/image" Target="../media/image99.jpg"/><Relationship Id="rId7" Type="http://schemas.openxmlformats.org/officeDocument/2006/relationships/image" Target="../media/image100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Relationship Id="rId3" Type="http://schemas.openxmlformats.org/officeDocument/2006/relationships/image" Target="../media/image76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jpg"/><Relationship Id="rId3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microsoft.com/office/2007/relationships/hdphoto" Target="../media/hdphoto6.wdp"/><Relationship Id="rId5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09.gif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jpg"/><Relationship Id="rId3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jpg"/><Relationship Id="rId3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56882"/>
            <a:ext cx="7772400" cy="147002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5000" b="1" dirty="0" smtClean="0">
                <a:latin typeface="나눔고딕"/>
                <a:ea typeface="나눔고딕"/>
                <a:cs typeface="나눔고딕"/>
              </a:rPr>
              <a:t>10</a:t>
            </a:r>
            <a:r>
              <a:rPr lang="ko-KR" altLang="en-US" sz="5000" b="1" dirty="0" smtClean="0">
                <a:latin typeface="나눔고딕"/>
                <a:ea typeface="나눔고딕"/>
                <a:cs typeface="나눔고딕"/>
              </a:rPr>
              <a:t>과 연구실에서 </a:t>
            </a:r>
            <a:r>
              <a:rPr lang="en-US" altLang="ko-KR" sz="5000" b="1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5000" b="1" dirty="0" smtClean="0">
                <a:latin typeface="나눔고딕"/>
                <a:ea typeface="나눔고딕"/>
                <a:cs typeface="나눔고딕"/>
              </a:rPr>
            </a:br>
            <a:r>
              <a:rPr lang="en-US" altLang="ko-K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[At a Professor’s Office]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연구실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0085"/>
            <a:ext cx="9144000" cy="42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5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743550"/>
              </p:ext>
            </p:extLst>
          </p:nvPr>
        </p:nvGraphicFramePr>
        <p:xfrm>
          <a:off x="971126" y="2968615"/>
          <a:ext cx="7040670" cy="3361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5699"/>
                <a:gridCol w="3454971"/>
              </a:tblGrid>
              <a:tr h="66389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</a:t>
                      </a:r>
                      <a:endParaRPr lang="en-US" sz="2600" b="1" dirty="0" smtClean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 smtClean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/>
                </a:tc>
              </a:tr>
              <a:tr h="2697948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2200" b="1" dirty="0" smtClean="0">
                          <a:solidFill>
                            <a:srgbClr val="FF0080"/>
                          </a:solidFill>
                        </a:rPr>
                        <a:t>Adjectives</a:t>
                      </a:r>
                      <a:r>
                        <a:rPr lang="ko-KR" altLang="en-US" sz="2200" b="1" dirty="0" smtClean="0">
                          <a:solidFill>
                            <a:srgbClr val="FF0080"/>
                          </a:solidFill>
                        </a:rPr>
                        <a:t>    </a:t>
                      </a:r>
                      <a:endParaRPr lang="en-US" altLang="ko-KR" sz="2200" b="1" dirty="0" smtClean="0">
                        <a:solidFill>
                          <a:srgbClr val="FF0080"/>
                        </a:solidFill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endParaRPr lang="en-US" sz="2200" b="1" dirty="0" smtClean="0">
                        <a:solidFill>
                          <a:srgbClr val="8000FF"/>
                        </a:solidFill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sz="2200" b="1" dirty="0" smtClean="0">
                          <a:solidFill>
                            <a:srgbClr val="FF0080"/>
                          </a:solidFill>
                        </a:rPr>
                        <a:t>Copula</a:t>
                      </a:r>
                      <a:r>
                        <a:rPr lang="ko-KR" altLang="en-US" sz="22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2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이다</a:t>
                      </a:r>
                      <a:r>
                        <a:rPr lang="en-US" altLang="ko-KR" sz="22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아니다</a:t>
                      </a:r>
                      <a:endParaRPr lang="en-US" altLang="ko-KR" sz="2200" b="1" dirty="0" smtClean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endParaRPr lang="en-US" altLang="ko-KR" sz="2200" dirty="0" smtClean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1" kern="120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Verb </a:t>
                      </a:r>
                      <a:r>
                        <a:rPr lang="en-US" sz="2200" kern="120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2200" kern="120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en-US" altLang="ko-KR" sz="2200" kern="1200" dirty="0" smtClean="0">
                        <a:solidFill>
                          <a:srgbClr val="008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2600" kern="1200" dirty="0" smtClean="0">
                        <a:solidFill>
                          <a:srgbClr val="008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200" b="1" kern="120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Past tense</a:t>
                      </a:r>
                      <a:r>
                        <a:rPr lang="ko-KR" altLang="en-US" sz="2200" b="1" kern="120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endParaRPr lang="en-US" altLang="ko-KR" sz="2200" b="1" kern="1200" dirty="0" smtClean="0">
                        <a:solidFill>
                          <a:srgbClr val="008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2600" kern="1200" dirty="0" smtClean="0">
                        <a:solidFill>
                          <a:srgbClr val="008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2200" b="1" kern="120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Existential </a:t>
                      </a:r>
                      <a:r>
                        <a:rPr lang="ko-KR" altLang="en-US" sz="22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있</a:t>
                      </a:r>
                      <a:r>
                        <a:rPr lang="en-US" altLang="ko-KR" sz="22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없 </a:t>
                      </a:r>
                      <a:r>
                        <a:rPr lang="ko-KR" altLang="en-US" sz="2200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endParaRPr lang="en-US" altLang="ko-KR" sz="2200" dirty="0" smtClean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endParaRPr lang="en-US" altLang="ko-KR" sz="2200" b="1" dirty="0" smtClean="0">
                        <a:solidFill>
                          <a:srgbClr val="800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163847" y="1427667"/>
            <a:ext cx="4775666" cy="1246495"/>
          </a:xfrm>
          <a:prstGeom prst="rect">
            <a:avLst/>
          </a:prstGeom>
          <a:noFill/>
          <a:ln>
            <a:solidFill>
              <a:srgbClr val="31859C"/>
            </a:solidFill>
            <a:prstDash val="sysDash"/>
          </a:ln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500" dirty="0" smtClean="0"/>
              <a:t>To give background information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500" dirty="0" smtClean="0"/>
              <a:t>To contrast two things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500" dirty="0" smtClean="0"/>
              <a:t>To justify a request or proposal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249308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51680" y="3978932"/>
            <a:ext cx="1944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200" dirty="0">
                <a:solidFill>
                  <a:prstClr val="black"/>
                </a:solidFill>
                <a:latin typeface="나눔고딕"/>
                <a:ea typeface="나눔고딕"/>
                <a:cs typeface="나눔고딕"/>
              </a:rPr>
              <a:t>가다 </a:t>
            </a:r>
            <a:r>
              <a:rPr lang="ko-KR" altLang="en-US" sz="2200" dirty="0">
                <a:solidFill>
                  <a:prstClr val="black"/>
                </a:solidFill>
                <a:latin typeface="나눔고딕"/>
                <a:ea typeface="나눔고딕"/>
                <a:cs typeface="나눔고딕"/>
                <a:sym typeface="Wingdings"/>
              </a:rPr>
              <a:t> 가는데</a:t>
            </a:r>
            <a:endParaRPr lang="en-US" altLang="ko-KR" sz="2200" dirty="0">
              <a:solidFill>
                <a:prstClr val="black"/>
              </a:solidFill>
              <a:latin typeface="나눔고딕"/>
              <a:ea typeface="나눔고딕"/>
              <a:cs typeface="나눔고딕"/>
              <a:sym typeface="Wingding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51680" y="4710149"/>
            <a:ext cx="194498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200" dirty="0">
                <a:solidFill>
                  <a:prstClr val="black"/>
                </a:solidFill>
                <a:latin typeface="나눔고딕"/>
                <a:ea typeface="나눔고딕"/>
                <a:cs typeface="나눔고딕"/>
              </a:rPr>
              <a:t>갔다 </a:t>
            </a:r>
            <a:r>
              <a:rPr lang="ko-KR" altLang="en-US" sz="2200" dirty="0">
                <a:solidFill>
                  <a:prstClr val="black"/>
                </a:solidFill>
                <a:latin typeface="나눔고딕"/>
                <a:ea typeface="나눔고딕"/>
                <a:cs typeface="나눔고딕"/>
                <a:sym typeface="Wingdings"/>
              </a:rPr>
              <a:t> 갔는데</a:t>
            </a:r>
            <a:endParaRPr lang="en-US" altLang="ko-KR" sz="2200" dirty="0">
              <a:solidFill>
                <a:prstClr val="black"/>
              </a:solidFill>
              <a:latin typeface="나눔고딕"/>
              <a:ea typeface="나눔고딕"/>
              <a:cs typeface="나눔고딕"/>
              <a:sym typeface="Wingding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51680" y="5477111"/>
            <a:ext cx="1944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200" dirty="0">
                <a:solidFill>
                  <a:prstClr val="black"/>
                </a:solidFill>
                <a:latin typeface="나눔고딕"/>
                <a:ea typeface="나눔고딕"/>
                <a:cs typeface="나눔고딕"/>
              </a:rPr>
              <a:t>있다 </a:t>
            </a:r>
            <a:r>
              <a:rPr lang="ko-KR" altLang="en-US" sz="2200" dirty="0">
                <a:solidFill>
                  <a:prstClr val="black"/>
                </a:solidFill>
                <a:latin typeface="나눔고딕"/>
                <a:ea typeface="나눔고딕"/>
                <a:cs typeface="나눔고딕"/>
                <a:sym typeface="Wingdings"/>
              </a:rPr>
              <a:t> </a:t>
            </a:r>
            <a:r>
              <a:rPr lang="ko-KR" altLang="en-US" sz="2200" dirty="0" smtClean="0">
                <a:solidFill>
                  <a:prstClr val="black"/>
                </a:solidFill>
                <a:latin typeface="나눔고딕"/>
                <a:ea typeface="나눔고딕"/>
                <a:cs typeface="나눔고딕"/>
                <a:sym typeface="Wingdings"/>
              </a:rPr>
              <a:t>있는데</a:t>
            </a:r>
            <a:endParaRPr lang="en-US" sz="2200" dirty="0">
              <a:solidFill>
                <a:prstClr val="black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126" y="3977546"/>
            <a:ext cx="2210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200" dirty="0">
                <a:solidFill>
                  <a:prstClr val="black"/>
                </a:solidFill>
                <a:latin typeface="나눔고딕"/>
                <a:ea typeface="나눔고딕"/>
                <a:cs typeface="나눔고딕"/>
              </a:rPr>
              <a:t>예쁘다 </a:t>
            </a:r>
            <a:r>
              <a:rPr lang="ko-KR" altLang="en-US" sz="2200" dirty="0">
                <a:solidFill>
                  <a:prstClr val="black"/>
                </a:solidFill>
                <a:latin typeface="나눔고딕"/>
                <a:ea typeface="나눔고딕"/>
                <a:cs typeface="나눔고딕"/>
                <a:sym typeface="Wingdings"/>
              </a:rPr>
              <a:t> </a:t>
            </a:r>
            <a:r>
              <a:rPr lang="ko-KR" altLang="en-US" sz="2200" dirty="0" smtClean="0">
                <a:solidFill>
                  <a:prstClr val="black"/>
                </a:solidFill>
                <a:latin typeface="나눔고딕"/>
                <a:ea typeface="나눔고딕"/>
                <a:cs typeface="나눔고딕"/>
                <a:sym typeface="Wingdings"/>
              </a:rPr>
              <a:t>예쁜데</a:t>
            </a:r>
            <a:endParaRPr lang="en-US" altLang="ko-KR" sz="2200" dirty="0">
              <a:solidFill>
                <a:prstClr val="black"/>
              </a:solidFill>
              <a:latin typeface="나눔고딕"/>
              <a:ea typeface="나눔고딕"/>
              <a:cs typeface="나눔고딕"/>
              <a:sym typeface="Wingding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126" y="4710149"/>
            <a:ext cx="1679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2200" dirty="0">
                <a:solidFill>
                  <a:prstClr val="black"/>
                </a:solidFill>
                <a:latin typeface="나눔고딕"/>
                <a:ea typeface="나눔고딕"/>
                <a:cs typeface="나눔고딕"/>
              </a:rPr>
              <a:t>이다 </a:t>
            </a:r>
            <a:r>
              <a:rPr lang="ko-KR" altLang="en-US" sz="2200" dirty="0">
                <a:solidFill>
                  <a:prstClr val="black"/>
                </a:solidFill>
                <a:latin typeface="나눔고딕"/>
                <a:ea typeface="나눔고딕"/>
                <a:cs typeface="나눔고딕"/>
                <a:sym typeface="Wingdings"/>
              </a:rPr>
              <a:t> </a:t>
            </a:r>
            <a:r>
              <a:rPr lang="ko-KR" altLang="en-US" sz="2200" dirty="0" smtClean="0">
                <a:solidFill>
                  <a:prstClr val="black"/>
                </a:solidFill>
                <a:latin typeface="나눔고딕"/>
                <a:ea typeface="나눔고딕"/>
                <a:cs typeface="나눔고딕"/>
                <a:sym typeface="Wingdings"/>
              </a:rPr>
              <a:t>인데</a:t>
            </a:r>
            <a:endParaRPr lang="en-US" altLang="ko-KR" sz="2200" dirty="0">
              <a:solidFill>
                <a:prstClr val="black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7665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1072" y="3825543"/>
            <a:ext cx="1570950" cy="242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600" dirty="0" smtClean="0">
                <a:ea typeface="나눔고딕"/>
                <a:cs typeface="나눔고딕"/>
              </a:rPr>
              <a:t>Dictionary</a:t>
            </a:r>
          </a:p>
          <a:p>
            <a:pPr>
              <a:lnSpc>
                <a:spcPct val="200000"/>
              </a:lnSpc>
            </a:pPr>
            <a:r>
              <a:rPr lang="en-US" sz="2600" dirty="0" smtClean="0">
                <a:ea typeface="나눔고딕"/>
                <a:cs typeface="나눔고딕"/>
              </a:rPr>
              <a:t>Present</a:t>
            </a:r>
          </a:p>
          <a:p>
            <a:pPr>
              <a:lnSpc>
                <a:spcPct val="200000"/>
              </a:lnSpc>
            </a:pPr>
            <a:r>
              <a:rPr lang="en-US" sz="2600" dirty="0" smtClean="0">
                <a:ea typeface="나눔고딕"/>
                <a:cs typeface="나눔고딕"/>
              </a:rPr>
              <a:t>Past</a:t>
            </a:r>
            <a:endParaRPr lang="en-US" sz="2600" dirty="0"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15587" y="3848967"/>
            <a:ext cx="1438325" cy="242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latin typeface="+mj-lt"/>
                <a:ea typeface="나눔고딕"/>
                <a:cs typeface="나눔고딕"/>
              </a:rPr>
              <a:t>예쁘다</a:t>
            </a:r>
            <a:endParaRPr lang="en-US" altLang="ko-KR" sz="2600" dirty="0" smtClean="0"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latin typeface="+mj-lt"/>
                <a:ea typeface="나눔고딕"/>
                <a:cs typeface="나눔고딕"/>
              </a:rPr>
              <a:t>예</a:t>
            </a:r>
            <a:r>
              <a:rPr lang="ko-KR" altLang="en-US" sz="26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쁜데</a:t>
            </a:r>
            <a:endParaRPr lang="en-US" altLang="ko-KR" sz="2600" dirty="0" smtClean="0">
              <a:solidFill>
                <a:srgbClr val="FF0080"/>
              </a:solidFill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latin typeface="+mj-lt"/>
                <a:ea typeface="나눔고딕"/>
                <a:cs typeface="나눔고딕"/>
              </a:rPr>
              <a:t>예뻤</a:t>
            </a:r>
            <a:r>
              <a:rPr lang="ko-KR" altLang="en-US" sz="26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는데</a:t>
            </a:r>
            <a:endParaRPr lang="en-US" sz="2600" dirty="0">
              <a:solidFill>
                <a:srgbClr val="0080FF"/>
              </a:solidFill>
              <a:latin typeface="+mj-lt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4161" y="3871113"/>
            <a:ext cx="1438325" cy="242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좋다</a:t>
            </a:r>
            <a:endParaRPr lang="en-US" altLang="ko-KR" sz="2600" dirty="0" smtClean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좋</a:t>
            </a:r>
            <a:r>
              <a:rPr lang="ko-KR" altLang="en-US" sz="26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은데</a:t>
            </a:r>
            <a:endParaRPr lang="en-US" altLang="ko-KR" sz="2600" dirty="0" smtClean="0">
              <a:solidFill>
                <a:srgbClr val="FF0080"/>
              </a:solidFill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좋았</a:t>
            </a:r>
            <a:r>
              <a:rPr lang="ko-KR" altLang="en-US" sz="26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는데</a:t>
            </a:r>
            <a:endParaRPr lang="en-US" altLang="ko-KR" sz="2600" dirty="0" smtClean="0">
              <a:solidFill>
                <a:srgbClr val="0080FF"/>
              </a:solidFill>
              <a:latin typeface="+mj-lt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8183" y="3871113"/>
            <a:ext cx="2065155" cy="242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latin typeface="+mj-lt"/>
                <a:ea typeface="나눔고딕"/>
                <a:cs typeface="나눔고딕"/>
              </a:rPr>
              <a:t>학생이다</a:t>
            </a:r>
            <a:endParaRPr lang="en-US" altLang="ko-KR" sz="2600" dirty="0" smtClean="0"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학생</a:t>
            </a:r>
            <a:r>
              <a:rPr lang="ko-KR" altLang="en-US" sz="2600" dirty="0" smtClean="0">
                <a:solidFill>
                  <a:srgbClr val="FF0080"/>
                </a:solidFill>
                <a:latin typeface="+mj-lt"/>
                <a:ea typeface="나눔고딕"/>
                <a:cs typeface="나눔고딕"/>
              </a:rPr>
              <a:t>인데</a:t>
            </a:r>
            <a:endParaRPr lang="en-US" altLang="ko-KR" sz="2600" dirty="0" smtClean="0">
              <a:solidFill>
                <a:srgbClr val="FF0080"/>
              </a:solidFill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학생이었</a:t>
            </a:r>
            <a:r>
              <a:rPr lang="ko-KR" altLang="en-US" sz="26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는데</a:t>
            </a:r>
            <a:endParaRPr lang="en-US" altLang="ko-KR" sz="2600" dirty="0" smtClean="0">
              <a:solidFill>
                <a:srgbClr val="0080FF"/>
              </a:solidFill>
              <a:latin typeface="+mj-lt"/>
              <a:ea typeface="나눔고딕"/>
              <a:cs typeface="나눔고딕"/>
            </a:endParaRPr>
          </a:p>
        </p:txBody>
      </p:sp>
      <p:graphicFrame>
        <p:nvGraphicFramePr>
          <p:cNvPr id="1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102809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dirty="0" smtClean="0">
                          <a:latin typeface="+mn-lt"/>
                        </a:rPr>
                        <a:t>Adj. (present)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</a:rPr>
                        <a:t>+ 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   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Adj.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(past)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 는데</a:t>
                      </a:r>
                      <a:endParaRPr lang="en-US" sz="2600" b="1" dirty="0" smtClean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6" name="Picture 15" descr="예쁜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57" y="1991486"/>
            <a:ext cx="1592353" cy="1636682"/>
          </a:xfrm>
          <a:prstGeom prst="rect">
            <a:avLst/>
          </a:prstGeom>
        </p:spPr>
      </p:pic>
      <p:pic>
        <p:nvPicPr>
          <p:cNvPr id="17" name="Picture 16" descr="좋다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70" y="1977527"/>
            <a:ext cx="1631516" cy="1619280"/>
          </a:xfrm>
          <a:prstGeom prst="rect">
            <a:avLst/>
          </a:prstGeom>
        </p:spPr>
      </p:pic>
      <p:pic>
        <p:nvPicPr>
          <p:cNvPr id="18" name="Picture 17" descr="학교_학생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69" y="1991486"/>
            <a:ext cx="1480463" cy="16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0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159118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dirty="0" smtClean="0">
                          <a:latin typeface="+mn-lt"/>
                        </a:rPr>
                        <a:t>Verb (present)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+ </a:t>
                      </a:r>
                      <a:r>
                        <a:rPr lang="en-US" altLang="ko-KR" sz="2600" b="1" baseline="0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데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   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Verb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(past)</a:t>
                      </a:r>
                      <a:r>
                        <a:rPr lang="en-US" altLang="ko-KR" sz="26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 는데</a:t>
                      </a:r>
                      <a:endParaRPr lang="en-US" sz="2600" b="1" dirty="0" smtClean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24435" y="3832489"/>
            <a:ext cx="1124911" cy="242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latin typeface="+mj-lt"/>
                <a:ea typeface="나눔고딕"/>
                <a:cs typeface="나눔고딕"/>
              </a:rPr>
              <a:t>가다</a:t>
            </a:r>
            <a:endParaRPr lang="en-US" altLang="ko-KR" sz="2600" dirty="0" smtClean="0"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latin typeface="+mj-lt"/>
                <a:ea typeface="나눔고딕"/>
                <a:cs typeface="나눔고딕"/>
              </a:rPr>
              <a:t>가</a:t>
            </a:r>
            <a:r>
              <a:rPr lang="ko-KR" altLang="en-US" sz="26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는데</a:t>
            </a:r>
            <a:endParaRPr lang="en-US" altLang="ko-KR" sz="2600" dirty="0" smtClean="0">
              <a:solidFill>
                <a:srgbClr val="0080FF"/>
              </a:solidFill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latin typeface="+mj-lt"/>
                <a:ea typeface="나눔고딕"/>
                <a:cs typeface="나눔고딕"/>
              </a:rPr>
              <a:t>갔</a:t>
            </a:r>
            <a:r>
              <a:rPr lang="ko-KR" altLang="en-US" sz="26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는데</a:t>
            </a:r>
            <a:endParaRPr lang="en-US" sz="2600" dirty="0">
              <a:solidFill>
                <a:srgbClr val="0080FF"/>
              </a:solidFill>
              <a:latin typeface="+mj-lt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02417" y="3835517"/>
            <a:ext cx="1438325" cy="242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latin typeface="+mj-lt"/>
                <a:ea typeface="나눔고딕"/>
                <a:cs typeface="나눔고딕"/>
              </a:rPr>
              <a:t>먹다</a:t>
            </a:r>
            <a:endParaRPr lang="en-US" altLang="ko-KR" sz="2600" dirty="0" smtClean="0"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latin typeface="+mj-lt"/>
                <a:ea typeface="나눔고딕"/>
                <a:cs typeface="나눔고딕"/>
              </a:rPr>
              <a:t>먹</a:t>
            </a:r>
            <a:r>
              <a:rPr lang="ko-KR" altLang="en-US" sz="26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는데</a:t>
            </a:r>
            <a:endParaRPr lang="en-US" altLang="ko-KR" sz="2600" dirty="0" smtClean="0">
              <a:solidFill>
                <a:srgbClr val="0080FF"/>
              </a:solidFill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latin typeface="+mj-lt"/>
                <a:ea typeface="나눔고딕"/>
                <a:cs typeface="나눔고딕"/>
              </a:rPr>
              <a:t>먹었</a:t>
            </a:r>
            <a:r>
              <a:rPr lang="ko-KR" altLang="en-US" sz="26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는데</a:t>
            </a:r>
            <a:endParaRPr lang="en-US" sz="2600" dirty="0">
              <a:solidFill>
                <a:srgbClr val="0080FF"/>
              </a:solidFill>
              <a:latin typeface="+mj-lt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99818" y="3825543"/>
            <a:ext cx="1438325" cy="242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있다</a:t>
            </a:r>
            <a:endParaRPr lang="en-US" altLang="ko-KR" sz="2600" dirty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있</a:t>
            </a:r>
            <a:r>
              <a:rPr lang="ko-KR" altLang="en-US" sz="26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는데</a:t>
            </a:r>
            <a:endParaRPr lang="en-US" altLang="ko-KR" sz="2600" dirty="0" smtClean="0">
              <a:solidFill>
                <a:srgbClr val="0080FF"/>
              </a:solidFill>
              <a:latin typeface="+mj-lt"/>
              <a:ea typeface="나눔고딕"/>
              <a:cs typeface="나눔고딕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6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있었</a:t>
            </a:r>
            <a:r>
              <a:rPr lang="ko-KR" altLang="en-US" sz="2600" dirty="0" smtClean="0">
                <a:solidFill>
                  <a:srgbClr val="0080FF"/>
                </a:solidFill>
                <a:latin typeface="+mj-lt"/>
                <a:ea typeface="나눔고딕"/>
                <a:cs typeface="나눔고딕"/>
              </a:rPr>
              <a:t>는데</a:t>
            </a:r>
            <a:endParaRPr lang="en-US" sz="2600" dirty="0">
              <a:solidFill>
                <a:srgbClr val="0080FF"/>
              </a:solidFill>
              <a:latin typeface="+mj-lt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072" y="3825543"/>
            <a:ext cx="1570950" cy="2426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600" dirty="0" smtClean="0">
                <a:ea typeface="나눔고딕"/>
                <a:cs typeface="나눔고딕"/>
              </a:rPr>
              <a:t>Dictionary</a:t>
            </a:r>
          </a:p>
          <a:p>
            <a:pPr>
              <a:lnSpc>
                <a:spcPct val="200000"/>
              </a:lnSpc>
            </a:pPr>
            <a:r>
              <a:rPr lang="en-US" sz="2600" dirty="0" smtClean="0">
                <a:ea typeface="나눔고딕"/>
                <a:cs typeface="나눔고딕"/>
              </a:rPr>
              <a:t>Present</a:t>
            </a:r>
          </a:p>
          <a:p>
            <a:pPr>
              <a:lnSpc>
                <a:spcPct val="200000"/>
              </a:lnSpc>
            </a:pPr>
            <a:r>
              <a:rPr lang="en-US" sz="2600" dirty="0" smtClean="0">
                <a:ea typeface="나눔고딕"/>
                <a:cs typeface="나눔고딕"/>
              </a:rPr>
              <a:t>Past</a:t>
            </a:r>
            <a:endParaRPr lang="en-US" sz="2600" dirty="0">
              <a:ea typeface="나눔고딕"/>
              <a:cs typeface="나눔고딕"/>
            </a:endParaRPr>
          </a:p>
        </p:txBody>
      </p:sp>
      <p:pic>
        <p:nvPicPr>
          <p:cNvPr id="7" name="Picture 6" descr="가다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22" y="1840435"/>
            <a:ext cx="2059022" cy="1985108"/>
          </a:xfrm>
          <a:prstGeom prst="rect">
            <a:avLst/>
          </a:prstGeom>
        </p:spPr>
      </p:pic>
      <p:pic>
        <p:nvPicPr>
          <p:cNvPr id="8" name="Picture 7" descr="먹다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615" y="2125412"/>
            <a:ext cx="1703127" cy="1476043"/>
          </a:xfrm>
          <a:prstGeom prst="rect">
            <a:avLst/>
          </a:prstGeom>
        </p:spPr>
      </p:pic>
      <p:pic>
        <p:nvPicPr>
          <p:cNvPr id="10" name="Picture 9" descr="있다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75" y="1840435"/>
            <a:ext cx="2055811" cy="19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8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315593"/>
              </p:ext>
            </p:extLst>
          </p:nvPr>
        </p:nvGraphicFramePr>
        <p:xfrm>
          <a:off x="1354667" y="1527702"/>
          <a:ext cx="6451600" cy="41618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3733"/>
                <a:gridCol w="1879600"/>
                <a:gridCol w="1761067"/>
                <a:gridCol w="1727200"/>
              </a:tblGrid>
              <a:tr h="525288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</a:rPr>
                        <a:t>Dictionary Form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</a:rPr>
                        <a:t>Non-Past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+mj-lt"/>
                        </a:rPr>
                        <a:t>Past</a:t>
                      </a:r>
                      <a:endParaRPr lang="en-US" sz="2000" b="1" dirty="0"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88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80FF"/>
                          </a:solidFill>
                          <a:latin typeface="+mj-lt"/>
                          <a:ea typeface="나눔고딕"/>
                          <a:cs typeface="나눔고딕"/>
                        </a:rPr>
                        <a:t>Verbs</a:t>
                      </a:r>
                    </a:p>
                    <a:p>
                      <a:pPr algn="ctr"/>
                      <a:r>
                        <a:rPr lang="en-US" sz="2000" b="1" dirty="0" smtClean="0">
                          <a:solidFill>
                            <a:srgbClr val="0080FF"/>
                          </a:solidFill>
                          <a:latin typeface="+mj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000" b="1" dirty="0" smtClean="0">
                          <a:solidFill>
                            <a:srgbClr val="0080FF"/>
                          </a:solidFill>
                          <a:latin typeface="+mj-lt"/>
                          <a:ea typeface="나눔고딕"/>
                          <a:cs typeface="나눔고딕"/>
                        </a:rPr>
                        <a:t>는데</a:t>
                      </a:r>
                      <a:r>
                        <a:rPr lang="en-US" altLang="ko-KR" sz="2000" b="1" dirty="0" smtClean="0">
                          <a:solidFill>
                            <a:srgbClr val="0080FF"/>
                          </a:solidFill>
                          <a:latin typeface="+mj-lt"/>
                          <a:ea typeface="나눔고딕"/>
                          <a:cs typeface="나눔고딕"/>
                        </a:rPr>
                        <a:t>)</a:t>
                      </a:r>
                      <a:endParaRPr lang="en-US" sz="2000" b="1" dirty="0">
                        <a:solidFill>
                          <a:srgbClr val="0080FF"/>
                        </a:solidFill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 smtClean="0">
                          <a:latin typeface="+mj-lt"/>
                          <a:ea typeface="나눔고딕"/>
                          <a:cs typeface="나눔고딕"/>
                        </a:rPr>
                        <a:t>살다</a:t>
                      </a:r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88"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 smtClean="0">
                          <a:latin typeface="+mj-lt"/>
                          <a:ea typeface="나눔고딕"/>
                          <a:cs typeface="나눔고딕"/>
                        </a:rPr>
                        <a:t>알다</a:t>
                      </a:r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88"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 smtClean="0">
                          <a:latin typeface="+mj-lt"/>
                          <a:ea typeface="나눔고딕"/>
                          <a:cs typeface="나눔고딕"/>
                        </a:rPr>
                        <a:t>듣다</a:t>
                      </a:r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88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80"/>
                          </a:solidFill>
                          <a:latin typeface="+mj-lt"/>
                          <a:ea typeface="나눔고딕"/>
                          <a:cs typeface="나눔고딕"/>
                        </a:rPr>
                        <a:t>Adj.</a:t>
                      </a:r>
                    </a:p>
                    <a:p>
                      <a:pPr algn="ctr"/>
                      <a:r>
                        <a:rPr lang="en-US" sz="2000" b="1" dirty="0" smtClean="0">
                          <a:solidFill>
                            <a:srgbClr val="FF0080"/>
                          </a:solidFill>
                          <a:latin typeface="+mj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ko-KR" altLang="en-US" sz="2000" b="1" dirty="0" smtClean="0">
                          <a:solidFill>
                            <a:srgbClr val="FF0080"/>
                          </a:solidFill>
                          <a:latin typeface="+mj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000" b="1" dirty="0" smtClean="0">
                          <a:solidFill>
                            <a:srgbClr val="FF0080"/>
                          </a:solidFill>
                          <a:latin typeface="+mj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000" b="1" dirty="0" smtClean="0">
                          <a:solidFill>
                            <a:srgbClr val="FF0080"/>
                          </a:solidFill>
                          <a:latin typeface="+mj-lt"/>
                          <a:ea typeface="나눔고딕"/>
                          <a:cs typeface="나눔고딕"/>
                        </a:rPr>
                        <a:t>ㄴ데</a:t>
                      </a:r>
                      <a:endParaRPr lang="en-US" sz="2000" b="1" dirty="0" smtClean="0">
                        <a:solidFill>
                          <a:srgbClr val="FF0080"/>
                        </a:solidFill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 smtClean="0">
                          <a:latin typeface="+mj-lt"/>
                          <a:ea typeface="나눔고딕"/>
                          <a:cs typeface="나눔고딕"/>
                        </a:rPr>
                        <a:t>멀다</a:t>
                      </a:r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4881"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 smtClean="0">
                          <a:latin typeface="+mj-lt"/>
                          <a:ea typeface="나눔고딕"/>
                          <a:cs typeface="나눔고딕"/>
                        </a:rPr>
                        <a:t>길다</a:t>
                      </a:r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 smtClean="0">
                          <a:latin typeface="+mj-lt"/>
                          <a:ea typeface="나눔고딕"/>
                          <a:cs typeface="나눔고딕"/>
                        </a:rPr>
                        <a:t>춥다</a:t>
                      </a:r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b="1" dirty="0" smtClean="0">
                          <a:latin typeface="+mj-lt"/>
                          <a:ea typeface="나눔고딕"/>
                          <a:cs typeface="나눔고딕"/>
                        </a:rPr>
                        <a:t>쉽다</a:t>
                      </a:r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+mj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58266" y="2119812"/>
            <a:ext cx="907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사</a:t>
            </a:r>
            <a:r>
              <a:rPr lang="ko-KR" altLang="en-US" sz="2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endParaRPr lang="en-US" sz="20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4667" y="2136745"/>
            <a:ext cx="1149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살았</a:t>
            </a:r>
            <a:r>
              <a:rPr lang="ko-KR" altLang="en-US" sz="2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endParaRPr lang="en-US" sz="20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8266" y="2678612"/>
            <a:ext cx="907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아</a:t>
            </a:r>
            <a:r>
              <a:rPr lang="ko-KR" altLang="en-US" sz="2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endParaRPr lang="en-US" sz="20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34667" y="2678612"/>
            <a:ext cx="1149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알았</a:t>
            </a:r>
            <a:r>
              <a:rPr lang="ko-KR" altLang="en-US" sz="2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endParaRPr lang="en-US" sz="20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58266" y="3203545"/>
            <a:ext cx="907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듣</a:t>
            </a:r>
            <a:r>
              <a:rPr lang="ko-KR" altLang="en-US" sz="2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endParaRPr lang="en-US" sz="20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4667" y="3203545"/>
            <a:ext cx="1149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들었</a:t>
            </a:r>
            <a:r>
              <a:rPr lang="ko-KR" altLang="en-US" sz="2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endParaRPr lang="en-US" sz="20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9262" y="3654455"/>
            <a:ext cx="666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먼데</a:t>
            </a:r>
            <a:endParaRPr lang="en-US" sz="20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34667" y="3671389"/>
            <a:ext cx="1149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멀었</a:t>
            </a:r>
            <a:r>
              <a:rPr lang="ko-KR" altLang="en-US" sz="2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endParaRPr lang="en-US" sz="20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99262" y="4185678"/>
            <a:ext cx="666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긴데</a:t>
            </a:r>
            <a:endParaRPr lang="en-US" sz="20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34667" y="4185678"/>
            <a:ext cx="1149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길었</a:t>
            </a:r>
            <a:r>
              <a:rPr lang="ko-KR" altLang="en-US" sz="2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endParaRPr lang="en-US" sz="20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8266" y="4710612"/>
            <a:ext cx="907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추운데</a:t>
            </a:r>
            <a:endParaRPr lang="en-US" sz="20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34667" y="4710612"/>
            <a:ext cx="1149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추웠</a:t>
            </a:r>
            <a:r>
              <a:rPr lang="ko-KR" altLang="en-US" sz="2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endParaRPr lang="en-US" sz="20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8266" y="5266267"/>
            <a:ext cx="907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쉬운데</a:t>
            </a:r>
            <a:endParaRPr lang="en-US" sz="20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34667" y="5266267"/>
            <a:ext cx="1149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쉬웠</a:t>
            </a:r>
            <a:r>
              <a:rPr lang="ko-KR" altLang="en-US" sz="2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endParaRPr lang="en-US" sz="20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1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070031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Irregular Predicates +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8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358194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" name="Picture 8" descr="배고프다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88" y="1623031"/>
            <a:ext cx="2404273" cy="2679048"/>
          </a:xfrm>
          <a:prstGeom prst="rect">
            <a:avLst/>
          </a:prstGeom>
        </p:spPr>
      </p:pic>
      <p:pic>
        <p:nvPicPr>
          <p:cNvPr id="11" name="Picture 10" descr="돈이 없ᄃ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81" y="1904741"/>
            <a:ext cx="2397338" cy="23973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99472" y="4518916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배고프다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0353" y="4518916"/>
            <a:ext cx="16353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돈이 없다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0466" y="5566816"/>
            <a:ext cx="436915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"/>
                <a:ea typeface="나눔고딕"/>
                <a:cs typeface="나눔고딕"/>
              </a:rPr>
              <a:t>배고</a:t>
            </a:r>
            <a:r>
              <a:rPr lang="ko-KR" altLang="en-US" sz="3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픈데</a:t>
            </a:r>
            <a:r>
              <a:rPr lang="ko-KR" altLang="en-US" sz="3500" b="1" dirty="0" smtClean="0">
                <a:latin typeface="나눔고딕"/>
                <a:ea typeface="나눔고딕"/>
                <a:cs typeface="나눔고딕"/>
              </a:rPr>
              <a:t> 돈이 없어요</a:t>
            </a:r>
            <a:r>
              <a:rPr lang="en-US" altLang="ko-KR" sz="35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5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339254" y="4302079"/>
            <a:ext cx="2087994" cy="971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solidFill>
                  <a:schemeClr val="tx1"/>
                </a:solidFill>
              </a:rPr>
              <a:t>(</a:t>
            </a:r>
            <a:r>
              <a:rPr lang="ko-KR" altLang="en-US" sz="3000" dirty="0" smtClean="0">
                <a:solidFill>
                  <a:schemeClr val="tx1"/>
                </a:solidFill>
              </a:rPr>
              <a:t>으</a:t>
            </a:r>
            <a:r>
              <a:rPr lang="en-US" altLang="ko-KR" sz="3000" dirty="0" smtClean="0">
                <a:solidFill>
                  <a:schemeClr val="tx1"/>
                </a:solidFill>
              </a:rPr>
              <a:t>)</a:t>
            </a:r>
            <a:r>
              <a:rPr lang="ko-KR" altLang="en-US" sz="3000" dirty="0" smtClean="0">
                <a:solidFill>
                  <a:schemeClr val="tx1"/>
                </a:solidFill>
              </a:rPr>
              <a:t>ㄴ</a:t>
            </a:r>
            <a:r>
              <a:rPr lang="en-US" altLang="ko-KR" sz="3000" dirty="0" smtClean="0">
                <a:solidFill>
                  <a:schemeClr val="tx1"/>
                </a:solidFill>
              </a:rPr>
              <a:t>/</a:t>
            </a:r>
            <a:r>
              <a:rPr lang="ko-KR" altLang="en-US" sz="3000" dirty="0" smtClean="0">
                <a:solidFill>
                  <a:schemeClr val="tx1"/>
                </a:solidFill>
              </a:rPr>
              <a:t>는데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22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849673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99472" y="4518916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재미있다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51862" y="4518916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나눔고딕"/>
                <a:ea typeface="나눔고딕"/>
                <a:cs typeface="나눔고딕"/>
              </a:rPr>
              <a:t>어렵다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05717" y="5635380"/>
            <a:ext cx="424347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"/>
                <a:ea typeface="나눔고딕"/>
                <a:cs typeface="나눔고딕"/>
              </a:rPr>
              <a:t>재미있</a:t>
            </a:r>
            <a:r>
              <a:rPr lang="ko-KR" altLang="en-US" sz="35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r>
              <a:rPr lang="ko-KR" altLang="en-US" sz="3500" b="1" dirty="0" smtClean="0">
                <a:latin typeface="나눔고딕"/>
                <a:ea typeface="나눔고딕"/>
                <a:cs typeface="나눔고딕"/>
              </a:rPr>
              <a:t> 어려워요</a:t>
            </a:r>
            <a:r>
              <a:rPr lang="en-US" altLang="ko-KR" sz="35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5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0" name="Picture 9" descr="fu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16" y="2209800"/>
            <a:ext cx="1955801" cy="19558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Picture 2" descr="어렵다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727" y="2181507"/>
            <a:ext cx="1867383" cy="19840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33433" y="5635380"/>
            <a:ext cx="187228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"/>
                <a:ea typeface="나눔고딕"/>
                <a:cs typeface="나눔고딕"/>
              </a:rPr>
              <a:t>한국어는</a:t>
            </a:r>
            <a:endParaRPr lang="en-US" sz="35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한국어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69" y="5218645"/>
            <a:ext cx="1396903" cy="1047677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447733" y="4310698"/>
            <a:ext cx="2087994" cy="971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solidFill>
                  <a:schemeClr val="tx1"/>
                </a:solidFill>
              </a:rPr>
              <a:t>(</a:t>
            </a:r>
            <a:r>
              <a:rPr lang="ko-KR" altLang="en-US" sz="3000" dirty="0" smtClean="0">
                <a:solidFill>
                  <a:schemeClr val="tx1"/>
                </a:solidFill>
              </a:rPr>
              <a:t>으</a:t>
            </a:r>
            <a:r>
              <a:rPr lang="en-US" altLang="ko-KR" sz="3000" dirty="0" smtClean="0">
                <a:solidFill>
                  <a:schemeClr val="tx1"/>
                </a:solidFill>
              </a:rPr>
              <a:t>)</a:t>
            </a:r>
            <a:r>
              <a:rPr lang="ko-KR" altLang="en-US" sz="3000" dirty="0" smtClean="0">
                <a:solidFill>
                  <a:schemeClr val="tx1"/>
                </a:solidFill>
              </a:rPr>
              <a:t>ㄴ</a:t>
            </a:r>
            <a:r>
              <a:rPr lang="en-US" altLang="ko-KR" sz="3000" dirty="0" smtClean="0">
                <a:solidFill>
                  <a:schemeClr val="tx1"/>
                </a:solidFill>
              </a:rPr>
              <a:t>/</a:t>
            </a:r>
            <a:r>
              <a:rPr lang="ko-KR" altLang="en-US" sz="3000" dirty="0" smtClean="0">
                <a:solidFill>
                  <a:schemeClr val="tx1"/>
                </a:solidFill>
              </a:rPr>
              <a:t>는데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47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9508174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55684" y="4518916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아팠다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59223" y="4518916"/>
            <a:ext cx="1197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괜찮다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86891" y="4302079"/>
            <a:ext cx="2087994" cy="971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solidFill>
                  <a:schemeClr val="tx1"/>
                </a:solidFill>
              </a:rPr>
              <a:t>(</a:t>
            </a:r>
            <a:r>
              <a:rPr lang="ko-KR" altLang="en-US" sz="3000" dirty="0" smtClean="0">
                <a:solidFill>
                  <a:schemeClr val="tx1"/>
                </a:solidFill>
              </a:rPr>
              <a:t>으</a:t>
            </a:r>
            <a:r>
              <a:rPr lang="en-US" altLang="ko-KR" sz="3000" dirty="0" smtClean="0">
                <a:solidFill>
                  <a:schemeClr val="tx1"/>
                </a:solidFill>
              </a:rPr>
              <a:t>)</a:t>
            </a:r>
            <a:r>
              <a:rPr lang="ko-KR" altLang="en-US" sz="3000" dirty="0" smtClean="0">
                <a:solidFill>
                  <a:schemeClr val="tx1"/>
                </a:solidFill>
              </a:rPr>
              <a:t>ㄴ</a:t>
            </a:r>
            <a:r>
              <a:rPr lang="en-US" altLang="ko-KR" sz="3000" dirty="0" smtClean="0">
                <a:solidFill>
                  <a:schemeClr val="tx1"/>
                </a:solidFill>
              </a:rPr>
              <a:t>/</a:t>
            </a:r>
            <a:r>
              <a:rPr lang="ko-KR" altLang="en-US" sz="3000" dirty="0" smtClean="0">
                <a:solidFill>
                  <a:schemeClr val="tx1"/>
                </a:solidFill>
              </a:rPr>
              <a:t>는데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49518" y="5564830"/>
            <a:ext cx="660435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"/>
                <a:ea typeface="나눔고딕"/>
                <a:cs typeface="나눔고딕"/>
              </a:rPr>
              <a:t>어제는 아팠</a:t>
            </a:r>
            <a:r>
              <a:rPr lang="ko-KR" altLang="en-US" sz="35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r>
              <a:rPr lang="ko-KR" altLang="en-US" sz="3500" b="1" dirty="0" smtClean="0">
                <a:latin typeface="나눔고딕"/>
                <a:ea typeface="나눔고딕"/>
                <a:cs typeface="나눔고딕"/>
              </a:rPr>
              <a:t> 오늘은 괜찮아요</a:t>
            </a:r>
            <a:r>
              <a:rPr lang="en-US" altLang="ko-KR" sz="35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5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4" name="Picture 3" descr="아프다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r="15650"/>
          <a:stretch/>
        </p:blipFill>
        <p:spPr>
          <a:xfrm>
            <a:off x="1349518" y="2371590"/>
            <a:ext cx="2081895" cy="1661980"/>
          </a:xfrm>
          <a:prstGeom prst="rect">
            <a:avLst/>
          </a:prstGeom>
        </p:spPr>
      </p:pic>
      <p:pic>
        <p:nvPicPr>
          <p:cNvPr id="5" name="Picture 4" descr="괜찮다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57"/>
          <a:stretch/>
        </p:blipFill>
        <p:spPr>
          <a:xfrm>
            <a:off x="5374885" y="2166176"/>
            <a:ext cx="2026914" cy="18673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6273" y="1716615"/>
            <a:ext cx="1317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Yesterday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5989952" y="1716615"/>
            <a:ext cx="8819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Today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8316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974052"/>
              </p:ext>
            </p:extLst>
          </p:nvPr>
        </p:nvGraphicFramePr>
        <p:xfrm>
          <a:off x="192646" y="665637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 smtClean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49518" y="4518916"/>
            <a:ext cx="1635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눈이 오다</a:t>
            </a:r>
            <a:endParaRPr lang="en-US" altLang="ko-KR" sz="2800" dirty="0" smtClean="0"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en-US" sz="2200" dirty="0" smtClean="0">
                <a:ea typeface="나눔고딕"/>
                <a:cs typeface="나눔고딕"/>
              </a:rPr>
              <a:t>(snowing)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81045" y="4518916"/>
            <a:ext cx="19728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밖에서 놀다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800" dirty="0" smtClean="0">
                <a:latin typeface="나눔고딕"/>
                <a:ea typeface="나눔고딕"/>
                <a:cs typeface="나눔고딕"/>
              </a:rPr>
            </a:br>
            <a:r>
              <a:rPr lang="en-US" altLang="ko-KR" sz="2200" dirty="0" smtClean="0">
                <a:ea typeface="나눔고딕"/>
                <a:cs typeface="나눔고딕"/>
              </a:rPr>
              <a:t>(play outside)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02545" y="4302079"/>
            <a:ext cx="2087994" cy="971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solidFill>
                  <a:schemeClr val="tx1"/>
                </a:solidFill>
              </a:rPr>
              <a:t>(</a:t>
            </a:r>
            <a:r>
              <a:rPr lang="ko-KR" altLang="en-US" sz="3000" dirty="0" smtClean="0">
                <a:solidFill>
                  <a:schemeClr val="tx1"/>
                </a:solidFill>
              </a:rPr>
              <a:t>으</a:t>
            </a:r>
            <a:r>
              <a:rPr lang="en-US" altLang="ko-KR" sz="3000" dirty="0" smtClean="0">
                <a:solidFill>
                  <a:schemeClr val="tx1"/>
                </a:solidFill>
              </a:rPr>
              <a:t>)</a:t>
            </a:r>
            <a:r>
              <a:rPr lang="ko-KR" altLang="en-US" sz="3000" dirty="0" smtClean="0">
                <a:solidFill>
                  <a:schemeClr val="tx1"/>
                </a:solidFill>
              </a:rPr>
              <a:t>ㄴ</a:t>
            </a:r>
            <a:r>
              <a:rPr lang="en-US" altLang="ko-KR" sz="3000" dirty="0" smtClean="0">
                <a:solidFill>
                  <a:schemeClr val="tx1"/>
                </a:solidFill>
              </a:rPr>
              <a:t>/</a:t>
            </a:r>
            <a:r>
              <a:rPr lang="ko-KR" altLang="en-US" sz="3000" dirty="0" smtClean="0">
                <a:solidFill>
                  <a:schemeClr val="tx1"/>
                </a:solidFill>
              </a:rPr>
              <a:t>는데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26597" y="5564830"/>
            <a:ext cx="53386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눈이 오</a:t>
            </a:r>
            <a:r>
              <a:rPr lang="ko-KR" altLang="en-US" sz="35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r>
              <a:rPr lang="ko-KR" altLang="en-US" sz="3500" b="1" dirty="0" smtClean="0">
                <a:latin typeface="나눔고딕"/>
                <a:ea typeface="나눔고딕"/>
                <a:cs typeface="나눔고딕"/>
              </a:rPr>
              <a:t> 밖에서 놀아요</a:t>
            </a:r>
            <a:r>
              <a:rPr lang="en-US" altLang="ko-KR" sz="35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5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눈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31199"/>
            <a:ext cx="2259545" cy="2259545"/>
          </a:xfrm>
          <a:prstGeom prst="rect">
            <a:avLst/>
          </a:prstGeom>
        </p:spPr>
      </p:pic>
      <p:pic>
        <p:nvPicPr>
          <p:cNvPr id="7" name="Picture 6" descr="놀다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85" y="1818334"/>
            <a:ext cx="2282077" cy="205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8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735710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22718" y="4521397"/>
            <a:ext cx="25544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ea typeface="나눔고딕"/>
                <a:cs typeface="나눔고딕"/>
              </a:rPr>
              <a:t>방학이다</a:t>
            </a:r>
            <a:endParaRPr lang="en-US" altLang="ko-KR" sz="2800" dirty="0" smtClean="0">
              <a:ea typeface="나눔고딕"/>
              <a:cs typeface="나눔고딕"/>
            </a:endParaRPr>
          </a:p>
          <a:p>
            <a:pPr algn="ctr"/>
            <a:r>
              <a:rPr lang="en-US" sz="2200" dirty="0" smtClean="0"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ea typeface="나눔고딕"/>
                <a:cs typeface="나눔고딕"/>
              </a:rPr>
              <a:t>방학</a:t>
            </a:r>
            <a:r>
              <a:rPr lang="en-US" altLang="ko-KR" sz="2200" dirty="0" smtClean="0">
                <a:ea typeface="나눔고딕"/>
                <a:cs typeface="나눔고딕"/>
              </a:rPr>
              <a:t> - school break</a:t>
            </a:r>
            <a:r>
              <a:rPr lang="en-US" sz="2200" dirty="0" smtClean="0">
                <a:ea typeface="나눔고딕"/>
                <a:cs typeface="나눔고딕"/>
              </a:rPr>
              <a:t>)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05521" y="4530282"/>
            <a:ext cx="859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가다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02545" y="4302079"/>
            <a:ext cx="2087994" cy="971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solidFill>
                  <a:schemeClr val="tx1"/>
                </a:solidFill>
              </a:rPr>
              <a:t>(</a:t>
            </a:r>
            <a:r>
              <a:rPr lang="ko-KR" altLang="en-US" sz="3000" dirty="0" smtClean="0">
                <a:solidFill>
                  <a:schemeClr val="tx1"/>
                </a:solidFill>
              </a:rPr>
              <a:t>으</a:t>
            </a:r>
            <a:r>
              <a:rPr lang="en-US" altLang="ko-KR" sz="3000" dirty="0" smtClean="0">
                <a:solidFill>
                  <a:schemeClr val="tx1"/>
                </a:solidFill>
              </a:rPr>
              <a:t>)</a:t>
            </a:r>
            <a:r>
              <a:rPr lang="ko-KR" altLang="en-US" sz="3000" dirty="0" smtClean="0">
                <a:solidFill>
                  <a:schemeClr val="tx1"/>
                </a:solidFill>
              </a:rPr>
              <a:t>ㄴ</a:t>
            </a:r>
            <a:r>
              <a:rPr lang="en-US" altLang="ko-KR" sz="3000" dirty="0" smtClean="0">
                <a:solidFill>
                  <a:schemeClr val="tx1"/>
                </a:solidFill>
              </a:rPr>
              <a:t>/</a:t>
            </a:r>
            <a:r>
              <a:rPr lang="ko-KR" altLang="en-US" sz="3000" dirty="0" smtClean="0">
                <a:solidFill>
                  <a:schemeClr val="tx1"/>
                </a:solidFill>
              </a:rPr>
              <a:t>는데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70065" y="5564830"/>
            <a:ext cx="447777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방학</a:t>
            </a:r>
            <a:r>
              <a:rPr lang="ko-KR" altLang="en-US" sz="3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인데</a:t>
            </a:r>
            <a:r>
              <a:rPr lang="ko-KR" altLang="en-US" sz="3500" b="1" dirty="0" smtClean="0">
                <a:latin typeface="나눔고딕"/>
                <a:ea typeface="나눔고딕"/>
                <a:cs typeface="나눔고딕"/>
              </a:rPr>
              <a:t> 어디 가세요</a:t>
            </a:r>
            <a:r>
              <a:rPr lang="en-US" altLang="ko-KR" sz="3500" b="1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35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school-summer-break-glass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4"/>
          <a:stretch/>
        </p:blipFill>
        <p:spPr>
          <a:xfrm>
            <a:off x="1085609" y="2580007"/>
            <a:ext cx="1603609" cy="1456308"/>
          </a:xfrm>
          <a:prstGeom prst="rect">
            <a:avLst/>
          </a:prstGeom>
        </p:spPr>
      </p:pic>
      <p:pic>
        <p:nvPicPr>
          <p:cNvPr id="6" name="Picture 5" descr="방학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" t="1270" r="1768" b="2225"/>
          <a:stretch/>
        </p:blipFill>
        <p:spPr>
          <a:xfrm>
            <a:off x="5834631" y="2055888"/>
            <a:ext cx="1985297" cy="19804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57560" y="1939947"/>
            <a:ext cx="10479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dirty="0" smtClean="0"/>
              <a:t>?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4996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703616"/>
              </p:ext>
            </p:extLst>
          </p:nvPr>
        </p:nvGraphicFramePr>
        <p:xfrm>
          <a:off x="192646" y="665637"/>
          <a:ext cx="8773380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 smtClean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algn="ctr"/>
                      <a:endParaRPr lang="en-US" sz="2600" b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401039" y="4530282"/>
            <a:ext cx="1197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ea typeface="나눔고딕"/>
                <a:cs typeface="나눔고딕"/>
              </a:rPr>
              <a:t>가깝다</a:t>
            </a:r>
            <a:endParaRPr lang="en-US" altLang="ko-KR" sz="2800" dirty="0" smtClean="0"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05521" y="4530282"/>
            <a:ext cx="15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ea typeface="나눔고딕"/>
                <a:cs typeface="나눔고딕"/>
              </a:rPr>
              <a:t>걸어가다</a:t>
            </a:r>
            <a:endParaRPr lang="en-US" sz="2800" dirty="0"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02545" y="4302079"/>
            <a:ext cx="2087994" cy="971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dirty="0" smtClean="0">
                <a:solidFill>
                  <a:schemeClr val="tx1"/>
                </a:solidFill>
              </a:rPr>
              <a:t>(</a:t>
            </a:r>
            <a:r>
              <a:rPr lang="ko-KR" altLang="en-US" sz="3000" dirty="0" smtClean="0">
                <a:solidFill>
                  <a:schemeClr val="tx1"/>
                </a:solidFill>
              </a:rPr>
              <a:t>으</a:t>
            </a:r>
            <a:r>
              <a:rPr lang="en-US" altLang="ko-KR" sz="3000" dirty="0" smtClean="0">
                <a:solidFill>
                  <a:schemeClr val="tx1"/>
                </a:solidFill>
              </a:rPr>
              <a:t>)</a:t>
            </a:r>
            <a:r>
              <a:rPr lang="ko-KR" altLang="en-US" sz="3000" dirty="0" smtClean="0">
                <a:solidFill>
                  <a:schemeClr val="tx1"/>
                </a:solidFill>
              </a:rPr>
              <a:t>ㄴ</a:t>
            </a:r>
            <a:r>
              <a:rPr lang="en-US" altLang="ko-KR" sz="3000" dirty="0" smtClean="0">
                <a:solidFill>
                  <a:schemeClr val="tx1"/>
                </a:solidFill>
              </a:rPr>
              <a:t>/</a:t>
            </a:r>
            <a:r>
              <a:rPr lang="ko-KR" altLang="en-US" sz="3000" dirty="0" smtClean="0">
                <a:solidFill>
                  <a:schemeClr val="tx1"/>
                </a:solidFill>
              </a:rPr>
              <a:t>는데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8803" y="5564830"/>
            <a:ext cx="382157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b="1" dirty="0" smtClean="0">
                <a:latin typeface="나눔고딕"/>
                <a:ea typeface="나눔고딕"/>
                <a:cs typeface="나눔고딕"/>
              </a:rPr>
              <a:t>가까</a:t>
            </a:r>
            <a:r>
              <a:rPr lang="ko-KR" altLang="en-US" sz="3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운데</a:t>
            </a:r>
            <a:r>
              <a:rPr lang="ko-KR" altLang="en-US" sz="3500" b="1" dirty="0" smtClean="0">
                <a:latin typeface="나눔고딕"/>
                <a:ea typeface="나눔고딕"/>
                <a:cs typeface="나눔고딕"/>
              </a:rPr>
              <a:t> 걸어가요</a:t>
            </a:r>
            <a:r>
              <a:rPr lang="en-US" altLang="ko-KR" sz="35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5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가깝다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18" y="2302106"/>
            <a:ext cx="2755296" cy="1849984"/>
          </a:xfrm>
          <a:prstGeom prst="rect">
            <a:avLst/>
          </a:prstGeom>
        </p:spPr>
      </p:pic>
      <p:pic>
        <p:nvPicPr>
          <p:cNvPr id="7" name="Picture 6" descr="philanthropist-clipart-charity-clipart-walk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294" y="2302106"/>
            <a:ext cx="2466645" cy="18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477" y="1823134"/>
            <a:ext cx="11490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NOUN</a:t>
            </a:r>
          </a:p>
          <a:p>
            <a:r>
              <a:rPr lang="ko-KR" altLang="en-US" sz="2000" dirty="0" smtClean="0">
                <a:ea typeface="나눔고딕"/>
                <a:cs typeface="나눔고딕"/>
              </a:rPr>
              <a:t>교수님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동안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문화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밖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시드니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연구실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택시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호주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endParaRPr lang="en-US" sz="2000" dirty="0">
              <a:ea typeface="나눔고딕"/>
              <a:cs typeface="나눔고딕"/>
            </a:endParaRPr>
          </a:p>
          <a:p>
            <a:r>
              <a:rPr lang="en-US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</a:p>
          <a:p>
            <a:r>
              <a:rPr lang="ko-KR" altLang="en-US" sz="2000" dirty="0" smtClean="0">
                <a:ea typeface="나눔고딕"/>
                <a:cs typeface="나눔고딕"/>
              </a:rPr>
              <a:t>놀다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시작하다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8050" y="1823134"/>
            <a:ext cx="24650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altLang="ko-KR" sz="2000" dirty="0" smtClean="0"/>
              <a:t>professor</a:t>
            </a:r>
          </a:p>
          <a:p>
            <a:r>
              <a:rPr lang="en-US" altLang="ko-KR" sz="2000" dirty="0" smtClean="0"/>
              <a:t>during, for</a:t>
            </a:r>
          </a:p>
          <a:p>
            <a:r>
              <a:rPr lang="en-US" altLang="ko-KR" sz="2000" dirty="0" smtClean="0"/>
              <a:t>culture</a:t>
            </a:r>
          </a:p>
          <a:p>
            <a:r>
              <a:rPr lang="en-US" altLang="ko-KR" sz="2000" dirty="0" smtClean="0"/>
              <a:t>outside</a:t>
            </a:r>
          </a:p>
          <a:p>
            <a:r>
              <a:rPr lang="en-US" altLang="ko-KR" sz="2000" dirty="0" smtClean="0"/>
              <a:t>Sydney</a:t>
            </a:r>
          </a:p>
          <a:p>
            <a:r>
              <a:rPr lang="en-US" altLang="ko-KR" sz="2000" dirty="0" smtClean="0"/>
              <a:t>professor’s office</a:t>
            </a:r>
          </a:p>
          <a:p>
            <a:r>
              <a:rPr lang="en-US" altLang="ko-KR" sz="2000" dirty="0" smtClean="0"/>
              <a:t>taxi</a:t>
            </a:r>
          </a:p>
          <a:p>
            <a:r>
              <a:rPr lang="en-US" altLang="ko-KR" sz="2000" dirty="0" smtClean="0"/>
              <a:t>Australia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altLang="ko-KR" sz="2000" dirty="0" smtClean="0"/>
              <a:t>to play; to not work</a:t>
            </a:r>
          </a:p>
          <a:p>
            <a:r>
              <a:rPr lang="en-US" sz="2000" dirty="0" smtClean="0"/>
              <a:t>to begin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467431" y="1823134"/>
            <a:ext cx="2533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latin typeface="+mj-lt"/>
                <a:ea typeface="나눔고딕"/>
                <a:cs typeface="나눔고딕"/>
              </a:rPr>
              <a:t>ADJECTIVE</a:t>
            </a: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싶다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죄송하다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en-US" altLang="ko-KR" sz="2000" b="1" dirty="0" smtClean="0">
                <a:solidFill>
                  <a:srgbClr val="008000"/>
                </a:solidFill>
                <a:latin typeface="+mj-lt"/>
                <a:ea typeface="나눔고딕"/>
                <a:cs typeface="나눔고딕"/>
              </a:rPr>
              <a:t>ADVERB</a:t>
            </a: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그냥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굉장히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일찍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7691" y="1787134"/>
            <a:ext cx="23734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altLang="ko-KR" sz="2000" dirty="0" smtClean="0"/>
              <a:t>to want to</a:t>
            </a:r>
          </a:p>
          <a:p>
            <a:r>
              <a:rPr lang="en-US" altLang="ko-KR" sz="2000" dirty="0" smtClean="0"/>
              <a:t>to be sorry</a:t>
            </a:r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just, without any</a:t>
            </a:r>
          </a:p>
          <a:p>
            <a:r>
              <a:rPr lang="en-US" altLang="ko-KR" sz="2000" dirty="0" smtClean="0"/>
              <a:t>special reason</a:t>
            </a:r>
          </a:p>
          <a:p>
            <a:r>
              <a:rPr lang="en-US" altLang="ko-KR" sz="2000" dirty="0" smtClean="0"/>
              <a:t>very much</a:t>
            </a:r>
          </a:p>
          <a:p>
            <a:r>
              <a:rPr lang="en-US" sz="2000" dirty="0" smtClean="0"/>
              <a:t>early</a:t>
            </a:r>
            <a:endParaRPr lang="en-US" sz="20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780793"/>
              </p:ext>
            </p:extLst>
          </p:nvPr>
        </p:nvGraphicFramePr>
        <p:xfrm>
          <a:off x="1000501" y="67621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Picture 1" descr="studen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944" y="4685456"/>
            <a:ext cx="1685201" cy="1850571"/>
          </a:xfrm>
          <a:prstGeom prst="rect">
            <a:avLst/>
          </a:prstGeom>
        </p:spPr>
      </p:pic>
      <p:pic>
        <p:nvPicPr>
          <p:cNvPr id="3" name="L10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1" y="667637"/>
            <a:ext cx="615392" cy="5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1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159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075" y="4776917"/>
            <a:ext cx="7182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 called Sandy yesterday, </a:t>
            </a:r>
            <a:r>
              <a:rPr lang="en-US" sz="2800" dirty="0" smtClean="0">
                <a:solidFill>
                  <a:srgbClr val="0080FF"/>
                </a:solidFill>
              </a:rPr>
              <a:t>but</a:t>
            </a:r>
            <a:r>
              <a:rPr lang="en-US" sz="2800" dirty="0" smtClean="0"/>
              <a:t> she was not home.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437527" y="5463017"/>
            <a:ext cx="5954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어제 샌디한테 전화했</a:t>
            </a:r>
            <a:r>
              <a:rPr lang="ko-KR" altLang="en-US" sz="2800" dirty="0" smtClean="0">
                <a:solidFill>
                  <a:srgbClr val="0080FF"/>
                </a:solidFill>
              </a:rPr>
              <a:t>는데</a:t>
            </a:r>
            <a:r>
              <a:rPr lang="ko-KR" altLang="en-US" sz="2800" dirty="0" smtClean="0"/>
              <a:t> 집에 없었어요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1583612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 descr="전화.ic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14" y="2377065"/>
            <a:ext cx="2234108" cy="2234108"/>
          </a:xfrm>
          <a:prstGeom prst="rect">
            <a:avLst/>
          </a:prstGeom>
        </p:spPr>
      </p:pic>
      <p:pic>
        <p:nvPicPr>
          <p:cNvPr id="6" name="Picture 5" descr="집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97" y="2377065"/>
            <a:ext cx="2286752" cy="2116879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5678651" y="3142984"/>
            <a:ext cx="1491664" cy="1209347"/>
          </a:xfrm>
          <a:prstGeom prst="mathMultiply">
            <a:avLst/>
          </a:prstGeom>
          <a:solidFill>
            <a:srgbClr val="FF008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65990" y="1713240"/>
            <a:ext cx="1491663" cy="967477"/>
          </a:xfrm>
          <a:prstGeom prst="wedgeEllipseCallout">
            <a:avLst>
              <a:gd name="adj1" fmla="val 11599"/>
              <a:gd name="adj2" fmla="val 75000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Sandy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5075" y="4508910"/>
            <a:ext cx="81628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A:	The weather is nice; are you going to stay at home?</a:t>
            </a:r>
          </a:p>
          <a:p>
            <a:r>
              <a:rPr lang="en-US" sz="2800" dirty="0" smtClean="0"/>
              <a:t>B:	Yes, I’m going to stay at home.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945075" y="5644808"/>
            <a:ext cx="52495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A:	</a:t>
            </a:r>
            <a:r>
              <a:rPr lang="ko-KR" altLang="en-US" sz="2800" dirty="0" smtClean="0"/>
              <a:t>날씨가 좋</a:t>
            </a:r>
            <a:r>
              <a:rPr lang="ko-KR" altLang="en-US" sz="2800" dirty="0" smtClean="0">
                <a:solidFill>
                  <a:srgbClr val="FF0080"/>
                </a:solidFill>
              </a:rPr>
              <a:t>은데</a:t>
            </a:r>
            <a:r>
              <a:rPr lang="ko-KR" altLang="en-US" sz="2800" dirty="0" smtClean="0"/>
              <a:t> 집에 있을 거예요</a:t>
            </a:r>
            <a:r>
              <a:rPr lang="en-US" altLang="ko-KR" sz="2800" dirty="0" smtClean="0"/>
              <a:t>?</a:t>
            </a:r>
          </a:p>
          <a:p>
            <a:r>
              <a:rPr lang="en-US" altLang="ko-KR" sz="2800" dirty="0" smtClean="0"/>
              <a:t>B:	</a:t>
            </a:r>
            <a:r>
              <a:rPr lang="ko-KR" altLang="en-US" sz="2800" dirty="0" smtClean="0"/>
              <a:t>네</a:t>
            </a:r>
            <a:r>
              <a:rPr lang="en-US" altLang="ko-KR" sz="2800" dirty="0" smtClean="0"/>
              <a:t>,</a:t>
            </a:r>
            <a:r>
              <a:rPr lang="ko-KR" altLang="en-US" sz="2800" dirty="0" smtClean="0"/>
              <a:t> 집에 있을 거예요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028147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" name="Picture 8" descr="sunny weath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27" y="2136512"/>
            <a:ext cx="2045743" cy="1951980"/>
          </a:xfrm>
          <a:prstGeom prst="rect">
            <a:avLst/>
          </a:prstGeom>
        </p:spPr>
      </p:pic>
      <p:pic>
        <p:nvPicPr>
          <p:cNvPr id="10" name="Picture 9" descr="집에 있ᄃ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31" y="2358880"/>
            <a:ext cx="2560018" cy="172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6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9016" y="4750780"/>
            <a:ext cx="6165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clothes are pretty but too expensive.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785362" y="5463017"/>
            <a:ext cx="368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옷이 예</a:t>
            </a:r>
            <a:r>
              <a:rPr lang="ko-KR" altLang="en-US" sz="2800" dirty="0" smtClean="0">
                <a:solidFill>
                  <a:srgbClr val="FF0080"/>
                </a:solidFill>
              </a:rPr>
              <a:t>쁜데</a:t>
            </a:r>
            <a:r>
              <a:rPr lang="ko-KR" altLang="en-US" sz="2800" dirty="0" smtClean="0"/>
              <a:t> 너무 비싸요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393983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 descr="옷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215" y="1341096"/>
            <a:ext cx="2409510" cy="3409684"/>
          </a:xfrm>
          <a:prstGeom prst="rect">
            <a:avLst/>
          </a:prstGeom>
        </p:spPr>
      </p:pic>
      <p:pic>
        <p:nvPicPr>
          <p:cNvPr id="6" name="Picture 5" descr="비싸요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21" y="2700874"/>
            <a:ext cx="1665412" cy="131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9016" y="4750780"/>
            <a:ext cx="5979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You are running out of time; take a taxi.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422525" y="5463017"/>
            <a:ext cx="4301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시간이 없</a:t>
            </a:r>
            <a:r>
              <a:rPr lang="ko-KR" altLang="en-US" sz="2800" dirty="0" smtClean="0">
                <a:solidFill>
                  <a:srgbClr val="0080FF"/>
                </a:solidFill>
              </a:rPr>
              <a:t>는데</a:t>
            </a:r>
            <a:r>
              <a:rPr lang="ko-KR" altLang="en-US" sz="2800" dirty="0" smtClean="0"/>
              <a:t> 택시를 타세요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577575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Picture 6" descr="taxi_dri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090" y="1932931"/>
            <a:ext cx="3549482" cy="245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2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54533" y="2825039"/>
            <a:ext cx="7154815" cy="3644961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(With your partner)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A: OO 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씨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 어떤 </a:t>
            </a:r>
            <a:r>
              <a:rPr lang="ko-KR" altLang="en-US" sz="2200" u="sng" dirty="0" smtClean="0">
                <a:solidFill>
                  <a:srgbClr val="000000"/>
                </a:solidFill>
                <a:ea typeface="나눔고딕"/>
                <a:cs typeface="나눔고딕"/>
              </a:rPr>
              <a:t>음식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을 좋아하세요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B: 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저는 </a:t>
            </a:r>
            <a:r>
              <a:rPr lang="ko-KR" altLang="en-US" sz="2200" u="sng" dirty="0" smtClean="0">
                <a:solidFill>
                  <a:srgbClr val="000000"/>
                </a:solidFill>
                <a:ea typeface="나눔고딕"/>
                <a:cs typeface="나눔고딕"/>
              </a:rPr>
              <a:t>갈비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를 좋아해요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XX 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씨는요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A: 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저는 </a:t>
            </a:r>
            <a:r>
              <a:rPr lang="ko-KR" altLang="en-US" sz="2200" u="sng" dirty="0" smtClean="0">
                <a:solidFill>
                  <a:srgbClr val="000000"/>
                </a:solidFill>
                <a:ea typeface="나눔고딕"/>
                <a:cs typeface="나눔고딕"/>
              </a:rPr>
              <a:t>떡볶이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를 좋아해요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rgbClr val="000000"/>
              </a:solidFill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(To other classmates)</a:t>
            </a:r>
          </a:p>
          <a:p>
            <a:pPr>
              <a:lnSpc>
                <a:spcPct val="120000"/>
              </a:lnSpc>
            </a:pP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A: 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저는 </a:t>
            </a:r>
            <a:r>
              <a:rPr lang="ko-KR" altLang="en-US" sz="2200" u="sng" dirty="0" smtClean="0">
                <a:solidFill>
                  <a:srgbClr val="000000"/>
                </a:solidFill>
                <a:ea typeface="나눔고딕"/>
                <a:cs typeface="나눔고딕"/>
              </a:rPr>
              <a:t>떡볶이를 좋아하</a:t>
            </a:r>
            <a:r>
              <a:rPr lang="ko-KR" altLang="en-US" sz="2200" b="1" dirty="0" smtClean="0">
                <a:solidFill>
                  <a:srgbClr val="0080FF"/>
                </a:solidFill>
                <a:ea typeface="나눔고딕"/>
                <a:cs typeface="나눔고딕"/>
              </a:rPr>
              <a:t>는데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 XX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 씨는 </a:t>
            </a:r>
            <a:r>
              <a:rPr lang="ko-KR" altLang="en-US" sz="2200" u="sng" dirty="0" smtClean="0">
                <a:solidFill>
                  <a:srgbClr val="000000"/>
                </a:solidFill>
                <a:ea typeface="나눔고딕"/>
                <a:cs typeface="나눔고딕"/>
              </a:rPr>
              <a:t>갈비를 좋아해요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000000"/>
                </a:solidFill>
                <a:ea typeface="나눔고딕"/>
                <a:cs typeface="나눔고딕"/>
              </a:rPr>
              <a:t>B: </a:t>
            </a:r>
            <a:r>
              <a:rPr lang="ko-KR" altLang="en-US" sz="2200" dirty="0">
                <a:solidFill>
                  <a:srgbClr val="000000"/>
                </a:solidFill>
                <a:ea typeface="나눔고딕"/>
                <a:cs typeface="나눔고딕"/>
              </a:rPr>
              <a:t>저는 </a:t>
            </a:r>
            <a:r>
              <a:rPr lang="ko-KR" altLang="en-US" sz="2200" u="sng" dirty="0">
                <a:solidFill>
                  <a:srgbClr val="000000"/>
                </a:solidFill>
                <a:ea typeface="나눔고딕"/>
                <a:cs typeface="나눔고딕"/>
              </a:rPr>
              <a:t>갈비를 좋아하</a:t>
            </a:r>
            <a:r>
              <a:rPr lang="ko-KR" altLang="en-US" sz="2200" b="1" dirty="0">
                <a:solidFill>
                  <a:srgbClr val="0080FF"/>
                </a:solidFill>
                <a:ea typeface="나눔고딕"/>
                <a:cs typeface="나눔고딕"/>
              </a:rPr>
              <a:t>는데</a:t>
            </a:r>
            <a:r>
              <a:rPr lang="ko-KR" altLang="en-US" sz="2200" dirty="0">
                <a:solidFill>
                  <a:srgbClr val="000000"/>
                </a:solidFill>
                <a:ea typeface="나눔고딕"/>
                <a:cs typeface="나눔고딕"/>
              </a:rPr>
              <a:t> </a:t>
            </a:r>
            <a:r>
              <a:rPr lang="en-US" altLang="ko-KR" sz="2200" dirty="0">
                <a:solidFill>
                  <a:srgbClr val="000000"/>
                </a:solidFill>
                <a:ea typeface="나눔고딕"/>
                <a:cs typeface="나눔고딕"/>
              </a:rPr>
              <a:t>OO </a:t>
            </a:r>
            <a:r>
              <a:rPr lang="ko-KR" altLang="en-US" sz="2200" dirty="0">
                <a:solidFill>
                  <a:srgbClr val="000000"/>
                </a:solidFill>
                <a:ea typeface="나눔고딕"/>
                <a:cs typeface="나눔고딕"/>
              </a:rPr>
              <a:t>씨는 </a:t>
            </a:r>
            <a:r>
              <a:rPr lang="ko-KR" altLang="en-US" sz="2200" u="sng" dirty="0">
                <a:solidFill>
                  <a:srgbClr val="000000"/>
                </a:solidFill>
                <a:ea typeface="나눔고딕"/>
                <a:cs typeface="나눔고딕"/>
              </a:rPr>
              <a:t>떡볶이를 좋아해요</a:t>
            </a:r>
            <a:r>
              <a:rPr lang="en-US" altLang="ko-KR" sz="22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solidFill>
                  <a:srgbClr val="000000"/>
                </a:solidFill>
                <a:ea typeface="나눔고딕"/>
                <a:cs typeface="나눔고딕"/>
              </a:rPr>
              <a:t> </a:t>
            </a:r>
            <a:r>
              <a:rPr lang="ko-KR" altLang="en-US" sz="2200" dirty="0" smtClean="0">
                <a:solidFill>
                  <a:srgbClr val="000000"/>
                </a:solidFill>
                <a:effectLst/>
                <a:ea typeface="나눔고딕"/>
                <a:cs typeface="나눔고딕"/>
              </a:rPr>
              <a:t> </a:t>
            </a:r>
            <a:endParaRPr lang="en-US" altLang="ko-KR" sz="2200" dirty="0" smtClean="0">
              <a:solidFill>
                <a:srgbClr val="000000"/>
              </a:solidFill>
              <a:effectLst/>
              <a:ea typeface="나눔고딕"/>
              <a:cs typeface="나눔고딕"/>
            </a:endParaRP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7310654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ko-KR" altLang="en-US" sz="33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300" b="1" dirty="0" smtClean="0">
                          <a:latin typeface="+mn-lt"/>
                          <a:cs typeface="Arial Black"/>
                        </a:rPr>
                        <a:t>             </a:t>
                      </a:r>
                      <a:r>
                        <a:rPr lang="ko-KR" altLang="en-US" sz="3200" b="1" dirty="0" smtClean="0">
                          <a:solidFill>
                            <a:schemeClr val="tx1"/>
                          </a:solidFill>
                        </a:rPr>
                        <a:t>말하기 연습 </a:t>
                      </a:r>
                      <a:r>
                        <a:rPr lang="en-US" altLang="ko-KR" sz="3200" b="1" dirty="0" smtClean="0">
                          <a:solidFill>
                            <a:schemeClr val="tx1"/>
                          </a:solidFill>
                        </a:rPr>
                        <a:t>Speaking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 descr="Convers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pic>
        <p:nvPicPr>
          <p:cNvPr id="12" name="Picture 11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83626" y="2218650"/>
            <a:ext cx="6482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Compare and contrast you and your classmate using ~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는데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45075" y="1449209"/>
            <a:ext cx="72348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‘~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는데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’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를 이용해서 짝과 나를 비교해보세요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 </a:t>
            </a:r>
          </a:p>
          <a:p>
            <a:pPr algn="ctr"/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밑줄 친 부분을 자유롭게 바꿔보세요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86031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345621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Exercises (p. 32)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2646" y="1302508"/>
            <a:ext cx="8800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ea typeface="나눔고딕"/>
                <a:cs typeface="나눔고딕"/>
              </a:rPr>
              <a:t>Combine each pair of sentences using the correct form of ~(</a:t>
            </a:r>
            <a:r>
              <a:rPr lang="ko-KR" altLang="en-US" sz="2200" dirty="0" smtClean="0">
                <a:ea typeface="나눔고딕"/>
                <a:cs typeface="나눔고딕"/>
              </a:rPr>
              <a:t>으</a:t>
            </a:r>
            <a:r>
              <a:rPr lang="en-US" altLang="ko-KR" sz="2200" dirty="0" smtClean="0"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ea typeface="나눔고딕"/>
                <a:cs typeface="나눔고딕"/>
              </a:rPr>
              <a:t>ㄴ데</a:t>
            </a:r>
            <a:r>
              <a:rPr lang="ko-KR" altLang="ko-KR" sz="2200" dirty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ea typeface="나눔고딕"/>
                <a:cs typeface="나눔고딕"/>
              </a:rPr>
              <a:t> 는데</a:t>
            </a:r>
            <a:r>
              <a:rPr lang="en-US" altLang="ko-KR" sz="2200" dirty="0" smtClean="0">
                <a:ea typeface="나눔고딕"/>
                <a:cs typeface="나눔고딕"/>
              </a:rPr>
              <a:t>.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3940" y="1483911"/>
            <a:ext cx="8143679" cy="5086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arenBoth"/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한국어를 배워요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 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   재미있어요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marL="342900" indent="-342900">
              <a:lnSpc>
                <a:spcPct val="250000"/>
              </a:lnSpc>
              <a:buAutoNum type="arabicParenBoth"/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마크는 호주 사람이에요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한국어를 굉장히 잘 해요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marL="342900" indent="-342900">
              <a:lnSpc>
                <a:spcPct val="250000"/>
              </a:lnSpc>
              <a:buAutoNum type="arabicParenBoth"/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경제학 수업은 재미있어요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숙제가 많아요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marL="342900" indent="-342900">
              <a:lnSpc>
                <a:spcPct val="250000"/>
              </a:lnSpc>
              <a:buAutoNum type="arabicParenBoth"/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기숙사에 살아요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방이 좁아요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marL="342900" indent="-342900">
              <a:lnSpc>
                <a:spcPct val="250000"/>
              </a:lnSpc>
              <a:buAutoNum type="arabicParenBoth"/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어제 공부 많이 했어요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오늘 시험이 없어요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marL="342900" indent="-342900">
              <a:lnSpc>
                <a:spcPct val="250000"/>
              </a:lnSpc>
              <a:buAutoNum type="arabicParenBoth"/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우리 학교 캠퍼스는 예뻐요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너무 작아요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35920" y="1793861"/>
            <a:ext cx="1531979" cy="6651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배우는데</a:t>
            </a:r>
            <a:endParaRPr lang="en-US" sz="22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54310" y="2642866"/>
            <a:ext cx="1137688" cy="6651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인데</a:t>
            </a:r>
            <a:endParaRPr lang="en-US" sz="22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07499" y="3460407"/>
            <a:ext cx="1137688" cy="6651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있는데</a:t>
            </a:r>
            <a:endParaRPr lang="en-US" sz="22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069811" y="4277948"/>
            <a:ext cx="1137688" cy="6651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사는데</a:t>
            </a:r>
            <a:endParaRPr lang="en-US" sz="22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730583" y="5192348"/>
            <a:ext cx="1137688" cy="6651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했는데</a:t>
            </a:r>
            <a:endParaRPr lang="en-US" sz="22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99427" y="5904778"/>
            <a:ext cx="1137688" cy="66514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예쁜데</a:t>
            </a:r>
            <a:endParaRPr lang="en-US" sz="22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57256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719134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K-POP</a:t>
                      </a:r>
                      <a:r>
                        <a:rPr lang="en-US" altLang="ko-KR" sz="2600" b="1" baseline="0" dirty="0" smtClean="0"/>
                        <a:t> “</a:t>
                      </a:r>
                      <a:r>
                        <a:rPr lang="ko-KR" altLang="en-US" sz="2600" b="1" baseline="0" dirty="0" smtClean="0"/>
                        <a:t>보고 싶다</a:t>
                      </a:r>
                      <a:r>
                        <a:rPr lang="en-US" altLang="ko-KR" sz="2600" b="1" baseline="0" dirty="0" smtClean="0"/>
                        <a:t>”</a:t>
                      </a:r>
                      <a:r>
                        <a:rPr lang="ko-KR" altLang="en-US" sz="2600" b="1" baseline="0" dirty="0" smtClean="0"/>
                        <a:t> </a:t>
                      </a:r>
                      <a:r>
                        <a:rPr lang="en-US" altLang="ko-KR" sz="2600" b="1" baseline="0" dirty="0" smtClean="0"/>
                        <a:t>by </a:t>
                      </a:r>
                      <a:r>
                        <a:rPr lang="ko-KR" altLang="en-US" sz="2600" b="1" baseline="0" dirty="0" smtClean="0"/>
                        <a:t>김범수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2646" y="1612461"/>
            <a:ext cx="3346261" cy="4277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1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보고 싶다</a:t>
            </a:r>
            <a:r>
              <a:rPr lang="en-US" altLang="ko-KR" sz="21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1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 보고 싶다</a:t>
            </a:r>
            <a:r>
              <a:rPr lang="en-US" altLang="ko-KR" sz="21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100" dirty="0" smtClean="0">
                <a:latin typeface="나눔고딕"/>
                <a:ea typeface="나눔고딕"/>
                <a:cs typeface="나눔고딕"/>
              </a:rPr>
              <a:t>이런 내가 미워질만큼</a:t>
            </a:r>
            <a:endParaRPr lang="en-US" altLang="ko-KR" sz="21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1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울고 싶다</a:t>
            </a:r>
            <a:r>
              <a:rPr lang="en-US" altLang="ko-KR" sz="21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1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100" dirty="0" smtClean="0">
                <a:latin typeface="나눔고딕"/>
                <a:ea typeface="나눔고딕"/>
                <a:cs typeface="나눔고딕"/>
              </a:rPr>
              <a:t>네게 무릎 꿇고</a:t>
            </a:r>
            <a:endParaRPr lang="en-US" altLang="ko-KR" sz="21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100" dirty="0" smtClean="0">
                <a:latin typeface="나눔고딕"/>
                <a:ea typeface="나눔고딕"/>
                <a:cs typeface="나눔고딕"/>
              </a:rPr>
              <a:t>모두 없던 일이 될 수 있다면</a:t>
            </a:r>
            <a:endParaRPr lang="en-US" altLang="ko-KR" sz="21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100" dirty="0" smtClean="0">
                <a:latin typeface="나눔고딕"/>
                <a:ea typeface="나눔고딕"/>
                <a:cs typeface="나눔고딕"/>
              </a:rPr>
              <a:t>미칠 듯 사랑했던 기억이 </a:t>
            </a:r>
            <a:endParaRPr lang="en-US" altLang="ko-KR" sz="21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100" dirty="0" smtClean="0">
                <a:latin typeface="나눔고딕"/>
                <a:ea typeface="나눔고딕"/>
                <a:cs typeface="나눔고딕"/>
              </a:rPr>
              <a:t>추억들이</a:t>
            </a:r>
            <a:r>
              <a:rPr lang="en-US" altLang="ko-KR" sz="21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100" dirty="0" smtClean="0">
                <a:latin typeface="나눔고딕"/>
                <a:ea typeface="나눔고딕"/>
                <a:cs typeface="나눔고딕"/>
              </a:rPr>
              <a:t>너를 찾고 있지만</a:t>
            </a:r>
            <a:endParaRPr lang="en-US" altLang="ko-KR" sz="21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100" dirty="0" smtClean="0">
                <a:latin typeface="나눔고딕"/>
                <a:ea typeface="나눔고딕"/>
                <a:cs typeface="나눔고딕"/>
              </a:rPr>
              <a:t>더 이상 사랑이란 변명에</a:t>
            </a:r>
            <a:endParaRPr lang="en-US" altLang="ko-KR" sz="21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100" dirty="0" smtClean="0">
                <a:latin typeface="나눔고딕"/>
                <a:ea typeface="나눔고딕"/>
                <a:cs typeface="나눔고딕"/>
              </a:rPr>
              <a:t>너를 가둘 수 없어</a:t>
            </a:r>
            <a:r>
              <a:rPr lang="en-US" altLang="ko-KR" sz="21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100" dirty="0" smtClean="0">
                <a:latin typeface="나눔고딕"/>
                <a:ea typeface="나눔고딕"/>
                <a:cs typeface="나눔고딕"/>
              </a:rPr>
              <a:t>이러면 안 되지만</a:t>
            </a:r>
            <a:endParaRPr lang="en-US" altLang="ko-KR" sz="21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100" dirty="0" smtClean="0">
                <a:latin typeface="나눔고딕"/>
                <a:ea typeface="나눔고딕"/>
                <a:cs typeface="나눔고딕"/>
              </a:rPr>
              <a:t>죽을만큼 </a:t>
            </a:r>
            <a:r>
              <a:rPr lang="ko-KR" altLang="en-US" sz="21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보고 싶다</a:t>
            </a:r>
            <a:r>
              <a:rPr lang="en-US" altLang="ko-KR" sz="21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.</a:t>
            </a:r>
            <a:endParaRPr lang="en-US" sz="21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2808" y="1612461"/>
            <a:ext cx="5003218" cy="4277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100" b="1" dirty="0" smtClean="0">
                <a:solidFill>
                  <a:srgbClr val="FF0080"/>
                </a:solidFill>
                <a:ea typeface="나눔고딕"/>
                <a:cs typeface="나눔고딕"/>
              </a:rPr>
              <a:t>I want to see you (=I miss you)</a:t>
            </a:r>
          </a:p>
          <a:p>
            <a:pPr>
              <a:lnSpc>
                <a:spcPct val="130000"/>
              </a:lnSpc>
            </a:pPr>
            <a:r>
              <a:rPr lang="en-US" altLang="ko-KR" sz="2100" dirty="0">
                <a:ea typeface="나눔고딕"/>
                <a:cs typeface="나눔고딕"/>
              </a:rPr>
              <a:t>t</a:t>
            </a:r>
            <a:r>
              <a:rPr lang="en-US" altLang="ko-KR" sz="2100" dirty="0" smtClean="0">
                <a:ea typeface="나눔고딕"/>
                <a:cs typeface="나눔고딕"/>
              </a:rPr>
              <a:t>o the point where I hate myself.</a:t>
            </a:r>
          </a:p>
          <a:p>
            <a:pPr>
              <a:lnSpc>
                <a:spcPct val="130000"/>
              </a:lnSpc>
            </a:pPr>
            <a:r>
              <a:rPr lang="en-US" altLang="ko-KR" sz="2100" b="1" dirty="0" smtClean="0">
                <a:solidFill>
                  <a:srgbClr val="FF0080"/>
                </a:solidFill>
                <a:ea typeface="나눔고딕"/>
                <a:cs typeface="나눔고딕"/>
              </a:rPr>
              <a:t>I want to cry</a:t>
            </a:r>
            <a:r>
              <a:rPr lang="ko-KR" altLang="en-US" sz="2100" b="1" dirty="0" smtClean="0">
                <a:solidFill>
                  <a:srgbClr val="FF0080"/>
                </a:solidFill>
                <a:ea typeface="나눔고딕"/>
                <a:cs typeface="나눔고딕"/>
              </a:rPr>
              <a:t> </a:t>
            </a:r>
            <a:r>
              <a:rPr lang="en-US" altLang="ko-KR" sz="2100" dirty="0" smtClean="0">
                <a:ea typeface="나눔고딕"/>
                <a:cs typeface="나눔고딕"/>
              </a:rPr>
              <a:t>kneeling down for you</a:t>
            </a:r>
          </a:p>
          <a:p>
            <a:pPr>
              <a:lnSpc>
                <a:spcPct val="130000"/>
              </a:lnSpc>
            </a:pPr>
            <a:r>
              <a:rPr lang="en-US" altLang="ko-KR" sz="2100" dirty="0">
                <a:ea typeface="나눔고딕"/>
                <a:cs typeface="나눔고딕"/>
              </a:rPr>
              <a:t>i</a:t>
            </a:r>
            <a:r>
              <a:rPr lang="en-US" altLang="ko-KR" sz="2100" dirty="0" smtClean="0">
                <a:ea typeface="나눔고딕"/>
                <a:cs typeface="나눔고딕"/>
              </a:rPr>
              <a:t>f things could go back to the way they were</a:t>
            </a:r>
          </a:p>
          <a:p>
            <a:pPr>
              <a:lnSpc>
                <a:spcPct val="130000"/>
              </a:lnSpc>
            </a:pPr>
            <a:r>
              <a:rPr lang="en-US" altLang="ko-KR" sz="2100" dirty="0" smtClean="0">
                <a:ea typeface="나눔고딕"/>
                <a:cs typeface="나눔고딕"/>
              </a:rPr>
              <a:t>The memory of being madly in love</a:t>
            </a:r>
          </a:p>
          <a:p>
            <a:pPr>
              <a:lnSpc>
                <a:spcPct val="130000"/>
              </a:lnSpc>
            </a:pPr>
            <a:r>
              <a:rPr lang="en-US" altLang="ko-KR" sz="2100" dirty="0" smtClean="0">
                <a:ea typeface="나눔고딕"/>
                <a:cs typeface="나눔고딕"/>
              </a:rPr>
              <a:t>is looking for you, but</a:t>
            </a:r>
          </a:p>
          <a:p>
            <a:pPr>
              <a:lnSpc>
                <a:spcPct val="130000"/>
              </a:lnSpc>
            </a:pPr>
            <a:r>
              <a:rPr lang="en-US" altLang="ko-KR" sz="2100" dirty="0" smtClean="0">
                <a:ea typeface="나눔고딕"/>
                <a:cs typeface="나눔고딕"/>
              </a:rPr>
              <a:t>for the excuse of love</a:t>
            </a:r>
          </a:p>
          <a:p>
            <a:pPr>
              <a:lnSpc>
                <a:spcPct val="130000"/>
              </a:lnSpc>
            </a:pPr>
            <a:r>
              <a:rPr lang="en-US" altLang="ko-KR" sz="2100" dirty="0" smtClean="0">
                <a:ea typeface="나눔고딕"/>
                <a:cs typeface="나눔고딕"/>
              </a:rPr>
              <a:t>I can’t hold you anymore.</a:t>
            </a:r>
          </a:p>
          <a:p>
            <a:pPr>
              <a:lnSpc>
                <a:spcPct val="130000"/>
              </a:lnSpc>
            </a:pPr>
            <a:r>
              <a:rPr lang="en-US" altLang="ko-KR" sz="2100" dirty="0" smtClean="0">
                <a:ea typeface="나눔고딕"/>
                <a:cs typeface="나눔고딕"/>
              </a:rPr>
              <a:t>I shouldn’t do this, but</a:t>
            </a:r>
          </a:p>
          <a:p>
            <a:pPr>
              <a:lnSpc>
                <a:spcPct val="130000"/>
              </a:lnSpc>
            </a:pPr>
            <a:r>
              <a:rPr lang="en-US" altLang="ko-KR" sz="2100" b="1" dirty="0" smtClean="0">
                <a:solidFill>
                  <a:srgbClr val="FF0080"/>
                </a:solidFill>
                <a:ea typeface="나눔고딕"/>
                <a:cs typeface="나눔고딕"/>
              </a:rPr>
              <a:t>I miss you </a:t>
            </a:r>
            <a:r>
              <a:rPr lang="en-US" altLang="ko-KR" sz="2100" dirty="0" smtClean="0">
                <a:ea typeface="나눔고딕"/>
                <a:cs typeface="나눔고딕"/>
              </a:rPr>
              <a:t>to death.</a:t>
            </a:r>
            <a:endParaRPr lang="en-US" sz="21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pic>
        <p:nvPicPr>
          <p:cNvPr id="9" name="Picture 8" descr="천국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47" y="4212555"/>
            <a:ext cx="1856453" cy="2645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5" y="6304002"/>
            <a:ext cx="262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“Stairway to Heaven” OST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3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079319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Expressing desire: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고 싶다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싶어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하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다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31190" y="1880936"/>
            <a:ext cx="6607323" cy="9079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 smtClean="0"/>
              <a:t>봄방학에 뭐 하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800" b="1" dirty="0" smtClean="0">
                <a:solidFill>
                  <a:srgbClr val="FF0080"/>
                </a:solidFill>
              </a:rPr>
              <a:t>?</a:t>
            </a:r>
          </a:p>
          <a:p>
            <a:r>
              <a:rPr lang="en-US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do you want to do during the spring break?</a:t>
            </a:r>
            <a:endParaRPr lang="en-US" sz="25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 descr="slee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6" y="3587726"/>
            <a:ext cx="2582676" cy="1679925"/>
          </a:xfrm>
          <a:prstGeom prst="rect">
            <a:avLst/>
          </a:prstGeom>
        </p:spPr>
      </p:pic>
      <p:pic>
        <p:nvPicPr>
          <p:cNvPr id="13" name="Picture 12" descr="par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66" y="3587726"/>
            <a:ext cx="2715360" cy="1714171"/>
          </a:xfrm>
          <a:prstGeom prst="rect">
            <a:avLst/>
          </a:prstGeom>
        </p:spPr>
      </p:pic>
      <p:pic>
        <p:nvPicPr>
          <p:cNvPr id="14" name="Picture 13" descr="여행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6" y="3626533"/>
            <a:ext cx="2880282" cy="16753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3152" y="5498172"/>
            <a:ext cx="24729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여행 가</a:t>
            </a:r>
            <a:r>
              <a:rPr lang="ko-KR" altLang="en-US" sz="26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600" dirty="0" smtClean="0">
                <a:solidFill>
                  <a:srgbClr val="FF0080"/>
                </a:solidFill>
              </a:rPr>
              <a:t>.</a:t>
            </a:r>
            <a:endParaRPr lang="en-US" sz="2600" dirty="0">
              <a:solidFill>
                <a:srgbClr val="FF008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8551" y="5498172"/>
            <a:ext cx="18035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자</a:t>
            </a:r>
            <a:r>
              <a:rPr lang="ko-KR" altLang="en-US" sz="26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600" dirty="0" smtClean="0">
                <a:solidFill>
                  <a:srgbClr val="FF0080"/>
                </a:solidFill>
              </a:rPr>
              <a:t>.</a:t>
            </a:r>
            <a:endParaRPr lang="en-US" sz="2600" dirty="0">
              <a:solidFill>
                <a:srgbClr val="FF008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93033" y="5498172"/>
            <a:ext cx="24729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파티 하</a:t>
            </a:r>
            <a:r>
              <a:rPr lang="ko-KR" altLang="en-US" sz="26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600" dirty="0" smtClean="0">
                <a:solidFill>
                  <a:srgbClr val="FF0080"/>
                </a:solidFill>
              </a:rPr>
              <a:t>.</a:t>
            </a:r>
            <a:endParaRPr lang="en-US" sz="2600" dirty="0">
              <a:solidFill>
                <a:srgbClr val="FF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22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1485911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Expressing desire: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고 싶다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싶어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하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다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3625" y="1551994"/>
            <a:ext cx="8304939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dirty="0" smtClean="0">
                <a:solidFill>
                  <a:srgbClr val="FF0080"/>
                </a:solidFill>
              </a:rPr>
              <a:t>[Verb ~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고 싶다</a:t>
            </a:r>
            <a:r>
              <a:rPr lang="en-US" altLang="ko-KR" sz="2400" b="1" dirty="0" smtClean="0">
                <a:solidFill>
                  <a:srgbClr val="FF0080"/>
                </a:solidFill>
              </a:rPr>
              <a:t>]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 </a:t>
            </a:r>
            <a:r>
              <a:rPr lang="en-US" altLang="ko-KR" sz="2400" dirty="0" smtClean="0"/>
              <a:t>expresses the speaker’s </a:t>
            </a:r>
            <a:r>
              <a:rPr lang="en-US" altLang="ko-KR" sz="2400" b="1" dirty="0" smtClean="0">
                <a:solidFill>
                  <a:srgbClr val="FF0080"/>
                </a:solidFill>
              </a:rPr>
              <a:t>desire</a:t>
            </a:r>
            <a:r>
              <a:rPr lang="en-US" altLang="ko-KR" sz="2400" dirty="0" smtClean="0"/>
              <a:t> or, in questions, the listener’s desire.  The desire or wish of a </a:t>
            </a:r>
            <a:r>
              <a:rPr lang="en-US" altLang="ko-KR" sz="2400" b="1" dirty="0" smtClean="0">
                <a:solidFill>
                  <a:srgbClr val="0080FF"/>
                </a:solidFill>
              </a:rPr>
              <a:t>third person </a:t>
            </a:r>
            <a:r>
              <a:rPr lang="en-US" altLang="ko-KR" sz="2400" dirty="0" smtClean="0"/>
              <a:t>is indicated by </a:t>
            </a:r>
            <a:r>
              <a:rPr lang="en-US" altLang="ko-KR" sz="2400" b="1" dirty="0" smtClean="0">
                <a:solidFill>
                  <a:srgbClr val="FF0080"/>
                </a:solidFill>
              </a:rPr>
              <a:t>~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고 싶어</a:t>
            </a:r>
            <a:r>
              <a:rPr lang="ko-KR" altLang="en-US" sz="2400" b="1" dirty="0" smtClean="0">
                <a:solidFill>
                  <a:srgbClr val="0080FF"/>
                </a:solidFill>
              </a:rPr>
              <a:t>하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다 </a:t>
            </a:r>
            <a:r>
              <a:rPr lang="en-US" altLang="ko-KR" sz="2400" dirty="0" smtClean="0"/>
              <a:t>(lit. someone shows signs of wanting).</a:t>
            </a:r>
            <a:endParaRPr lang="en-US" sz="2400" dirty="0"/>
          </a:p>
        </p:txBody>
      </p:sp>
      <p:pic>
        <p:nvPicPr>
          <p:cNvPr id="3" name="Picture 2" descr="girl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51" y="3348490"/>
            <a:ext cx="1189310" cy="1975348"/>
          </a:xfrm>
          <a:prstGeom prst="rect">
            <a:avLst/>
          </a:prstGeom>
        </p:spPr>
      </p:pic>
      <p:pic>
        <p:nvPicPr>
          <p:cNvPr id="5" name="Picture 4" descr="comput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17" y="3229641"/>
            <a:ext cx="2680824" cy="2094197"/>
          </a:xfrm>
          <a:prstGeom prst="rect">
            <a:avLst/>
          </a:prstGeom>
        </p:spPr>
      </p:pic>
      <p:pic>
        <p:nvPicPr>
          <p:cNvPr id="6" name="Picture 5" descr="소년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441" y="3229641"/>
            <a:ext cx="1243429" cy="2094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846" y="6149185"/>
            <a:ext cx="34518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dirty="0" smtClean="0"/>
              <a:t>저는 컴퓨터를 사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400" b="1" dirty="0" smtClean="0">
                <a:solidFill>
                  <a:srgbClr val="FF0080"/>
                </a:solidFill>
              </a:rPr>
              <a:t>.</a:t>
            </a:r>
            <a:endParaRPr lang="en-US" sz="2400" b="1" dirty="0">
              <a:solidFill>
                <a:srgbClr val="FF0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1679" y="6149185"/>
            <a:ext cx="39843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dirty="0" smtClean="0"/>
              <a:t>오빠도 컴퓨터를 사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고</a:t>
            </a:r>
            <a:r>
              <a:rPr lang="ko-KR" altLang="en-US" sz="2400" b="1" dirty="0" smtClean="0">
                <a:solidFill>
                  <a:srgbClr val="8000FF"/>
                </a:solidFill>
              </a:rPr>
              <a:t> 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싶어</a:t>
            </a:r>
            <a:r>
              <a:rPr lang="ko-KR" altLang="en-US" sz="2400" b="1" dirty="0" smtClean="0">
                <a:solidFill>
                  <a:srgbClr val="0080FF"/>
                </a:solidFill>
              </a:rPr>
              <a:t>해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요</a:t>
            </a:r>
            <a:r>
              <a:rPr lang="en-US" altLang="ko-KR" sz="2400" b="1" dirty="0" smtClean="0">
                <a:solidFill>
                  <a:srgbClr val="FF0080"/>
                </a:solidFill>
              </a:rPr>
              <a:t>.</a:t>
            </a:r>
            <a:endParaRPr lang="en-US" sz="2400" b="1" dirty="0">
              <a:solidFill>
                <a:srgbClr val="FF008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625" y="5443317"/>
            <a:ext cx="31511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 want to buy a computer.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26572" y="5355275"/>
            <a:ext cx="3741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My older brother also wants to </a:t>
            </a:r>
          </a:p>
          <a:p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buy a computer.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15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28787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Expressing desire: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고 싶다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싶어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하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다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" name="Picture 8" descr="gi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10" y="1616135"/>
            <a:ext cx="1662571" cy="16625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51781" y="1847647"/>
            <a:ext cx="138301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rgbClr val="0080FF"/>
                </a:solidFill>
              </a:rPr>
              <a:t>유미 씨는</a:t>
            </a:r>
            <a:endParaRPr lang="en-US" sz="2500" dirty="0">
              <a:solidFill>
                <a:srgbClr val="0080FF"/>
              </a:solidFill>
            </a:endParaRPr>
          </a:p>
        </p:txBody>
      </p:sp>
      <p:pic>
        <p:nvPicPr>
          <p:cNvPr id="14" name="Picture 13" descr="slee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6" y="3587726"/>
            <a:ext cx="2582676" cy="1679925"/>
          </a:xfrm>
          <a:prstGeom prst="rect">
            <a:avLst/>
          </a:prstGeom>
        </p:spPr>
      </p:pic>
      <p:pic>
        <p:nvPicPr>
          <p:cNvPr id="15" name="Picture 14" descr="part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66" y="3587726"/>
            <a:ext cx="2715360" cy="1714171"/>
          </a:xfrm>
          <a:prstGeom prst="rect">
            <a:avLst/>
          </a:prstGeom>
        </p:spPr>
      </p:pic>
      <p:pic>
        <p:nvPicPr>
          <p:cNvPr id="16" name="Picture 15" descr="여행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6" y="3626533"/>
            <a:ext cx="2880282" cy="167536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152" y="6015123"/>
            <a:ext cx="27614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여행 가</a:t>
            </a:r>
            <a:r>
              <a:rPr lang="ko-KR" altLang="en-US" sz="2600" dirty="0" smtClean="0">
                <a:solidFill>
                  <a:srgbClr val="FF0080"/>
                </a:solidFill>
              </a:rPr>
              <a:t>고 싶어</a:t>
            </a:r>
            <a:r>
              <a:rPr lang="ko-KR" altLang="en-US" sz="2600" dirty="0" smtClean="0">
                <a:solidFill>
                  <a:srgbClr val="0080FF"/>
                </a:solidFill>
              </a:rPr>
              <a:t>해</a:t>
            </a:r>
            <a:r>
              <a:rPr lang="ko-KR" altLang="en-US" sz="2600" dirty="0" smtClean="0">
                <a:solidFill>
                  <a:srgbClr val="FF0080"/>
                </a:solidFill>
              </a:rPr>
              <a:t>요</a:t>
            </a:r>
            <a:r>
              <a:rPr lang="en-US" altLang="ko-KR" sz="2600" dirty="0" smtClean="0">
                <a:solidFill>
                  <a:srgbClr val="FF0080"/>
                </a:solidFill>
              </a:rPr>
              <a:t>.</a:t>
            </a:r>
            <a:endParaRPr lang="en-US" sz="2600" dirty="0">
              <a:solidFill>
                <a:srgbClr val="FF008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28551" y="6015123"/>
            <a:ext cx="20919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자</a:t>
            </a:r>
            <a:r>
              <a:rPr lang="ko-KR" altLang="en-US" sz="2600" dirty="0" smtClean="0">
                <a:solidFill>
                  <a:srgbClr val="FF0080"/>
                </a:solidFill>
              </a:rPr>
              <a:t>고 싶어</a:t>
            </a:r>
            <a:r>
              <a:rPr lang="ko-KR" altLang="en-US" sz="2600" dirty="0" smtClean="0">
                <a:solidFill>
                  <a:srgbClr val="0080FF"/>
                </a:solidFill>
              </a:rPr>
              <a:t>해</a:t>
            </a:r>
            <a:r>
              <a:rPr lang="ko-KR" altLang="en-US" sz="2600" dirty="0" smtClean="0">
                <a:solidFill>
                  <a:srgbClr val="FF0080"/>
                </a:solidFill>
              </a:rPr>
              <a:t>요</a:t>
            </a:r>
            <a:r>
              <a:rPr lang="en-US" altLang="ko-KR" sz="2600" dirty="0" smtClean="0">
                <a:solidFill>
                  <a:srgbClr val="FF0080"/>
                </a:solidFill>
              </a:rPr>
              <a:t>.</a:t>
            </a:r>
            <a:endParaRPr lang="en-US" sz="2600" dirty="0">
              <a:solidFill>
                <a:srgbClr val="FF008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0666" y="6015123"/>
            <a:ext cx="27614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파티 하</a:t>
            </a:r>
            <a:r>
              <a:rPr lang="ko-KR" altLang="en-US" sz="2600" dirty="0" smtClean="0">
                <a:solidFill>
                  <a:srgbClr val="FF0080"/>
                </a:solidFill>
              </a:rPr>
              <a:t>고 싶어</a:t>
            </a:r>
            <a:r>
              <a:rPr lang="ko-KR" altLang="en-US" sz="2600" dirty="0" smtClean="0">
                <a:solidFill>
                  <a:srgbClr val="0080FF"/>
                </a:solidFill>
              </a:rPr>
              <a:t>해</a:t>
            </a:r>
            <a:r>
              <a:rPr lang="ko-KR" altLang="en-US" sz="2600" dirty="0" smtClean="0">
                <a:solidFill>
                  <a:srgbClr val="FF0080"/>
                </a:solidFill>
              </a:rPr>
              <a:t>요</a:t>
            </a:r>
            <a:r>
              <a:rPr lang="en-US" altLang="ko-KR" sz="2600" dirty="0" smtClean="0">
                <a:solidFill>
                  <a:srgbClr val="FF0080"/>
                </a:solidFill>
              </a:rPr>
              <a:t>.</a:t>
            </a:r>
            <a:endParaRPr lang="en-US" sz="2600" dirty="0">
              <a:solidFill>
                <a:srgbClr val="FF008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3152" y="5490931"/>
            <a:ext cx="24729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여행 가</a:t>
            </a:r>
            <a:r>
              <a:rPr lang="ko-KR" altLang="en-US" sz="26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600" dirty="0" smtClean="0">
                <a:solidFill>
                  <a:srgbClr val="FF0080"/>
                </a:solidFill>
              </a:rPr>
              <a:t>.</a:t>
            </a:r>
            <a:endParaRPr lang="en-US" sz="2600" dirty="0">
              <a:solidFill>
                <a:srgbClr val="FF008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28551" y="5490931"/>
            <a:ext cx="18035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자</a:t>
            </a:r>
            <a:r>
              <a:rPr lang="ko-KR" altLang="en-US" sz="26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600" dirty="0" smtClean="0">
                <a:solidFill>
                  <a:srgbClr val="FF0080"/>
                </a:solidFill>
              </a:rPr>
              <a:t>.</a:t>
            </a:r>
            <a:endParaRPr lang="en-US" sz="2600" dirty="0">
              <a:solidFill>
                <a:srgbClr val="FF008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0666" y="5490931"/>
            <a:ext cx="24729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파티 하</a:t>
            </a:r>
            <a:r>
              <a:rPr lang="ko-KR" altLang="en-US" sz="26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600" dirty="0" smtClean="0">
                <a:solidFill>
                  <a:srgbClr val="FF0080"/>
                </a:solidFill>
              </a:rPr>
              <a:t>.</a:t>
            </a:r>
            <a:endParaRPr lang="en-US" sz="2600" dirty="0">
              <a:solidFill>
                <a:srgbClr val="FF0080"/>
              </a:solidFill>
            </a:endParaRPr>
          </a:p>
        </p:txBody>
      </p:sp>
      <p:pic>
        <p:nvPicPr>
          <p:cNvPr id="25" name="Picture 24" descr="girl1.jpe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49"/>
          <a:stretch/>
        </p:blipFill>
        <p:spPr>
          <a:xfrm>
            <a:off x="1471307" y="1672929"/>
            <a:ext cx="1323268" cy="15220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89246" y="1916310"/>
            <a:ext cx="7393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solidFill>
                  <a:srgbClr val="FF0080"/>
                </a:solidFill>
              </a:rPr>
              <a:t>저는</a:t>
            </a:r>
            <a:endParaRPr lang="en-US" sz="2500" dirty="0">
              <a:solidFill>
                <a:srgbClr val="FF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71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1271" y="1381824"/>
            <a:ext cx="4077240" cy="6052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500" b="1" dirty="0" smtClean="0">
                <a:solidFill>
                  <a:srgbClr val="008000"/>
                </a:solidFill>
              </a:rPr>
              <a:t>NEW EXPRESSIONS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51271" y="2136510"/>
            <a:ext cx="8009000" cy="2378381"/>
          </a:xfrm>
          <a:prstGeom prst="roundRect">
            <a:avLst/>
          </a:prstGeom>
          <a:noFill/>
          <a:ln w="19050" cmpd="sng">
            <a:solidFill>
              <a:srgbClr val="008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300" b="1" dirty="0" smtClean="0">
                <a:solidFill>
                  <a:srgbClr val="000000"/>
                </a:solidFill>
                <a:effectLst/>
              </a:rPr>
              <a:t>얼마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(how much) + </a:t>
            </a:r>
            <a:r>
              <a:rPr lang="ko-KR" altLang="en-US" sz="2300" b="1" dirty="0" smtClean="0">
                <a:solidFill>
                  <a:srgbClr val="FF0080"/>
                </a:solidFill>
                <a:effectLst/>
              </a:rPr>
              <a:t>동안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(during) = </a:t>
            </a:r>
            <a:r>
              <a:rPr lang="ko-KR" altLang="en-US" sz="2300" b="1" dirty="0" smtClean="0">
                <a:solidFill>
                  <a:srgbClr val="000000"/>
                </a:solidFill>
                <a:effectLst/>
              </a:rPr>
              <a:t>얼마 </a:t>
            </a:r>
            <a:r>
              <a:rPr lang="ko-KR" altLang="en-US" sz="2300" b="1" dirty="0" smtClean="0">
                <a:solidFill>
                  <a:srgbClr val="FF0080"/>
                </a:solidFill>
                <a:effectLst/>
              </a:rPr>
              <a:t>동안</a:t>
            </a:r>
            <a:r>
              <a:rPr lang="ko-KR" altLang="en-US" sz="2300" b="1" dirty="0" smtClean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(how long)</a:t>
            </a:r>
            <a:br>
              <a:rPr lang="en-US" altLang="ko-KR" sz="2300" dirty="0" smtClean="0">
                <a:solidFill>
                  <a:srgbClr val="000000"/>
                </a:solidFill>
                <a:effectLst/>
              </a:rPr>
            </a:b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2300" b="1" dirty="0" smtClean="0">
                <a:solidFill>
                  <a:srgbClr val="FF0080"/>
                </a:solidFill>
                <a:effectLst/>
              </a:rPr>
              <a:t>동안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: a duration or period of time</a:t>
            </a:r>
            <a:br>
              <a:rPr lang="en-US" altLang="ko-KR" sz="2300" dirty="0" smtClean="0">
                <a:solidFill>
                  <a:srgbClr val="000000"/>
                </a:solidFill>
                <a:effectLst/>
              </a:rPr>
            </a:b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(e.g.) 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일년 </a:t>
            </a:r>
            <a:r>
              <a:rPr lang="ko-KR" altLang="en-US" sz="2300" dirty="0" smtClean="0">
                <a:solidFill>
                  <a:srgbClr val="FF0080"/>
                </a:solidFill>
                <a:effectLst/>
              </a:rPr>
              <a:t>동안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‘for one year’ </a:t>
            </a:r>
            <a:br>
              <a:rPr lang="en-US" altLang="ko-KR" sz="2300" dirty="0" smtClean="0">
                <a:solidFill>
                  <a:srgbClr val="000000"/>
                </a:solidFill>
                <a:effectLst/>
              </a:rPr>
            </a:b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	    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여름 방학 </a:t>
            </a:r>
            <a:r>
              <a:rPr lang="ko-KR" altLang="en-US" sz="2300" dirty="0" smtClean="0">
                <a:solidFill>
                  <a:srgbClr val="FF0080"/>
                </a:solidFill>
                <a:effectLst/>
              </a:rPr>
              <a:t>동안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‘during the summer break’</a:t>
            </a:r>
            <a:r>
              <a:rPr lang="en-US" altLang="ko-KR" sz="2300" dirty="0">
                <a:solidFill>
                  <a:srgbClr val="000000"/>
                </a:solidFill>
                <a:effectLst/>
              </a:rPr>
              <a:t/>
            </a:r>
            <a:br>
              <a:rPr lang="en-US" altLang="ko-KR" sz="2300" dirty="0">
                <a:solidFill>
                  <a:srgbClr val="000000"/>
                </a:solidFill>
                <a:effectLst/>
              </a:rPr>
            </a:b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	    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한국어를 일 년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2300" dirty="0" smtClean="0">
                <a:solidFill>
                  <a:srgbClr val="FF0080"/>
                </a:solidFill>
                <a:effectLst/>
              </a:rPr>
              <a:t>동안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배웠습니다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.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(can be </a:t>
            </a:r>
            <a:r>
              <a:rPr lang="en-US" altLang="ko-KR" sz="2300" b="1" dirty="0" smtClean="0">
                <a:solidFill>
                  <a:srgbClr val="000000"/>
                </a:solidFill>
                <a:effectLst/>
              </a:rPr>
              <a:t>omitted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51271" y="4868848"/>
            <a:ext cx="8009000" cy="1480219"/>
          </a:xfrm>
          <a:prstGeom prst="roundRect">
            <a:avLst/>
          </a:prstGeom>
          <a:noFill/>
          <a:ln w="19050" cmpd="sng">
            <a:solidFill>
              <a:srgbClr val="008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ko-KR" altLang="en-US" sz="2300" b="1" dirty="0" smtClean="0">
                <a:solidFill>
                  <a:srgbClr val="000000"/>
                </a:solidFill>
                <a:effectLst/>
              </a:rPr>
              <a:t>내일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2300" b="1" dirty="0" smtClean="0">
                <a:solidFill>
                  <a:srgbClr val="0080FF"/>
                </a:solidFill>
                <a:effectLst/>
              </a:rPr>
              <a:t>뵙겠습니다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.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‘I will see you tomorrow.’ </a:t>
            </a:r>
            <a:br>
              <a:rPr lang="en-US" altLang="ko-KR" sz="2300" dirty="0" smtClean="0">
                <a:solidFill>
                  <a:srgbClr val="000000"/>
                </a:solidFill>
                <a:effectLst/>
              </a:rPr>
            </a:b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2300" dirty="0" smtClean="0">
                <a:solidFill>
                  <a:srgbClr val="0080FF"/>
                </a:solidFill>
                <a:effectLst/>
              </a:rPr>
              <a:t>뵙다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: v. to see (the HUMBLE form of the verb 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보다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) 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557277"/>
              </p:ext>
            </p:extLst>
          </p:nvPr>
        </p:nvGraphicFramePr>
        <p:xfrm>
          <a:off x="1000501" y="67621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17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5275725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Expressing desire: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고 싶다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싶어하다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48197" y="4284333"/>
            <a:ext cx="27916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어제는 떡볶이를 </a:t>
            </a:r>
            <a:endParaRPr lang="en-US" altLang="ko-KR" sz="2800" dirty="0" smtClean="0"/>
          </a:p>
          <a:p>
            <a:r>
              <a:rPr lang="ko-KR" altLang="en-US" sz="2800" b="1" dirty="0" smtClean="0"/>
              <a:t>먹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고</a:t>
            </a:r>
            <a:r>
              <a:rPr lang="ko-KR" altLang="en-US" sz="2800" b="1" dirty="0" smtClean="0"/>
              <a:t> 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싶</a:t>
            </a:r>
            <a:r>
              <a:rPr lang="ko-KR" altLang="en-US" sz="2800" b="1" dirty="0" smtClean="0">
                <a:solidFill>
                  <a:srgbClr val="8000FF"/>
                </a:solidFill>
              </a:rPr>
              <a:t>었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어요</a:t>
            </a:r>
            <a:r>
              <a:rPr lang="en-US" altLang="ko-KR" sz="2800" b="1" dirty="0" smtClean="0"/>
              <a:t>.</a:t>
            </a:r>
            <a:r>
              <a:rPr lang="ko-KR" altLang="en-US" sz="2800" b="1" dirty="0" smtClean="0"/>
              <a:t> </a:t>
            </a:r>
            <a:r>
              <a:rPr lang="en-US" altLang="ko-KR" sz="2800" b="1" dirty="0" smtClean="0"/>
              <a:t>(O)</a:t>
            </a:r>
            <a:endParaRPr lang="en-US" sz="2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433697" y="4284333"/>
            <a:ext cx="21480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오늘은 순대를 </a:t>
            </a:r>
            <a:endParaRPr lang="en-US" altLang="ko-KR" sz="2800" dirty="0" smtClean="0"/>
          </a:p>
          <a:p>
            <a:r>
              <a:rPr lang="ko-KR" altLang="en-US" sz="2800" b="1" dirty="0" smtClean="0"/>
              <a:t>먹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고</a:t>
            </a:r>
            <a:r>
              <a:rPr lang="ko-KR" altLang="en-US" sz="2800" b="1" dirty="0" smtClean="0"/>
              <a:t> 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싶어요</a:t>
            </a:r>
            <a:r>
              <a:rPr lang="en-US" altLang="ko-KR" sz="2800" b="1" dirty="0" smtClean="0">
                <a:solidFill>
                  <a:srgbClr val="FF0080"/>
                </a:solidFill>
              </a:rPr>
              <a:t>.</a:t>
            </a:r>
            <a:endParaRPr lang="en-US" sz="2800" b="1" dirty="0">
              <a:solidFill>
                <a:srgbClr val="FF0080"/>
              </a:solidFill>
            </a:endParaRPr>
          </a:p>
        </p:txBody>
      </p:sp>
      <p:pic>
        <p:nvPicPr>
          <p:cNvPr id="3" name="Picture 2" descr="떡볶이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1" y="1968501"/>
            <a:ext cx="3906815" cy="2094119"/>
          </a:xfrm>
          <a:prstGeom prst="rect">
            <a:avLst/>
          </a:prstGeom>
        </p:spPr>
      </p:pic>
      <p:pic>
        <p:nvPicPr>
          <p:cNvPr id="5" name="Picture 4" descr="순대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41" y="1769956"/>
            <a:ext cx="3031622" cy="2292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0642" y="1445281"/>
            <a:ext cx="1680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Yesterday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032720" y="1445281"/>
            <a:ext cx="109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Today</a:t>
            </a:r>
            <a:endParaRPr 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048197" y="5567718"/>
            <a:ext cx="27239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어제는 떡볶이를 </a:t>
            </a:r>
            <a:endParaRPr lang="en-US" altLang="ko-KR" sz="2800" dirty="0" smtClean="0"/>
          </a:p>
          <a:p>
            <a:r>
              <a:rPr lang="ko-KR" altLang="en-US" sz="2800" b="1" dirty="0" smtClean="0"/>
              <a:t>먹</a:t>
            </a:r>
            <a:r>
              <a:rPr lang="ko-KR" altLang="en-US" sz="2800" b="1" dirty="0" smtClean="0">
                <a:solidFill>
                  <a:srgbClr val="8000FF"/>
                </a:solidFill>
              </a:rPr>
              <a:t>었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800" dirty="0" smtClean="0">
                <a:solidFill>
                  <a:srgbClr val="FF0080"/>
                </a:solidFill>
              </a:rPr>
              <a:t>. </a:t>
            </a:r>
            <a:r>
              <a:rPr lang="en-US" altLang="ko-KR" sz="2800" b="1" dirty="0" smtClean="0"/>
              <a:t>(X)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5870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066949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Expressing desire: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고 싶다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싶어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하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다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Picture 6" descr="swimming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6" y="3322230"/>
            <a:ext cx="2740688" cy="1778009"/>
          </a:xfrm>
          <a:prstGeom prst="rect">
            <a:avLst/>
          </a:prstGeom>
        </p:spPr>
      </p:pic>
      <p:pic>
        <p:nvPicPr>
          <p:cNvPr id="8" name="Picture 7" descr="농구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76" y="3322231"/>
            <a:ext cx="2756722" cy="1778009"/>
          </a:xfrm>
          <a:prstGeom prst="rect">
            <a:avLst/>
          </a:prstGeom>
        </p:spPr>
      </p:pic>
      <p:pic>
        <p:nvPicPr>
          <p:cNvPr id="9" name="Picture 8" descr="tennis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76" y="3322230"/>
            <a:ext cx="2664250" cy="177801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332602" y="1834549"/>
            <a:ext cx="6537587" cy="1003514"/>
          </a:xfrm>
          <a:prstGeom prst="roundRect">
            <a:avLst/>
          </a:prstGeom>
          <a:solidFill>
            <a:srgbClr val="DBEEF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700" b="1" dirty="0" smtClean="0">
                <a:solidFill>
                  <a:srgbClr val="000000"/>
                </a:solidFill>
              </a:rPr>
              <a:t>이번 주말에 뭐 하</a:t>
            </a:r>
            <a:r>
              <a:rPr lang="ko-KR" altLang="en-US" sz="2700" b="1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700" b="1" dirty="0" smtClean="0">
                <a:solidFill>
                  <a:srgbClr val="000000"/>
                </a:solidFill>
              </a:rPr>
              <a:t>?</a:t>
            </a:r>
          </a:p>
          <a:p>
            <a:pPr algn="ctr"/>
            <a:r>
              <a:rPr lang="en-US" sz="23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do you want to do this weekend?</a:t>
            </a:r>
            <a:endParaRPr lang="en-US" sz="23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0073" y="5173535"/>
            <a:ext cx="1781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go to swim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227776" y="5168586"/>
            <a:ext cx="29757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/>
              <a:t>go to play basketball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6427198" y="5152324"/>
            <a:ext cx="24282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/>
              <a:t>go to play tennis</a:t>
            </a:r>
            <a:endParaRPr lang="en-US" sz="2600" dirty="0"/>
          </a:p>
        </p:txBody>
      </p:sp>
      <p:sp>
        <p:nvSpPr>
          <p:cNvPr id="12" name="TextBox 11"/>
          <p:cNvSpPr txBox="1"/>
          <p:nvPr/>
        </p:nvSpPr>
        <p:spPr>
          <a:xfrm>
            <a:off x="192646" y="5928171"/>
            <a:ext cx="29396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수영하러 가</a:t>
            </a:r>
            <a:r>
              <a:rPr lang="ko-KR" altLang="en-US" sz="25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500" dirty="0" smtClean="0"/>
              <a:t>.</a:t>
            </a:r>
            <a:endParaRPr lang="en-US" sz="2500" dirty="0"/>
          </a:p>
        </p:txBody>
      </p:sp>
      <p:sp>
        <p:nvSpPr>
          <p:cNvPr id="19" name="TextBox 18"/>
          <p:cNvSpPr txBox="1"/>
          <p:nvPr/>
        </p:nvSpPr>
        <p:spPr>
          <a:xfrm>
            <a:off x="3227776" y="5928171"/>
            <a:ext cx="29396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농구하러 가</a:t>
            </a:r>
            <a:r>
              <a:rPr lang="ko-KR" altLang="en-US" sz="25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500" dirty="0" smtClean="0"/>
              <a:t>.</a:t>
            </a:r>
            <a:endParaRPr lang="en-US" sz="2500" dirty="0"/>
          </a:p>
        </p:txBody>
      </p:sp>
      <p:sp>
        <p:nvSpPr>
          <p:cNvPr id="20" name="TextBox 19"/>
          <p:cNvSpPr txBox="1"/>
          <p:nvPr/>
        </p:nvSpPr>
        <p:spPr>
          <a:xfrm>
            <a:off x="6143480" y="5924771"/>
            <a:ext cx="305630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smtClean="0"/>
              <a:t>테니스 치러 가</a:t>
            </a:r>
            <a:r>
              <a:rPr lang="ko-KR" altLang="en-US" sz="23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300" dirty="0" smtClean="0"/>
              <a:t>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18532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763263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Expressing desire: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고 싶다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싶어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하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다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Picture 6" descr="한국영화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09" y="1481858"/>
            <a:ext cx="3084912" cy="3488191"/>
          </a:xfrm>
          <a:prstGeom prst="rect">
            <a:avLst/>
          </a:prstGeom>
        </p:spPr>
      </p:pic>
      <p:pic>
        <p:nvPicPr>
          <p:cNvPr id="11" name="Picture 10" descr="한국영화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54" y="1481858"/>
            <a:ext cx="3084912" cy="3488191"/>
          </a:xfrm>
          <a:prstGeom prst="rect">
            <a:avLst/>
          </a:prstGeom>
        </p:spPr>
      </p:pic>
      <p:pic>
        <p:nvPicPr>
          <p:cNvPr id="8" name="Picture 7" descr="girl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386" y="3302225"/>
            <a:ext cx="761640" cy="1667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60164" y="2613899"/>
            <a:ext cx="805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유미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92646" y="5871486"/>
            <a:ext cx="41003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저는 한국 영화를 보</a:t>
            </a:r>
            <a:r>
              <a:rPr lang="ko-KR" altLang="en-US" sz="26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600" dirty="0" smtClean="0"/>
              <a:t>.</a:t>
            </a:r>
            <a:endParaRPr lang="en-US" sz="2600" dirty="0"/>
          </a:p>
        </p:txBody>
      </p:sp>
      <p:sp>
        <p:nvSpPr>
          <p:cNvPr id="16" name="TextBox 15"/>
          <p:cNvSpPr txBox="1"/>
          <p:nvPr/>
        </p:nvSpPr>
        <p:spPr>
          <a:xfrm>
            <a:off x="4466849" y="5871486"/>
            <a:ext cx="4677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유미도 한국 영화를 보</a:t>
            </a:r>
            <a:r>
              <a:rPr lang="ko-KR" altLang="en-US" sz="2600" dirty="0" smtClean="0">
                <a:solidFill>
                  <a:srgbClr val="FF0080"/>
                </a:solidFill>
              </a:rPr>
              <a:t>고 싶어</a:t>
            </a:r>
            <a:r>
              <a:rPr lang="ko-KR" altLang="en-US" sz="2600" dirty="0" smtClean="0">
                <a:solidFill>
                  <a:srgbClr val="0080FF"/>
                </a:solidFill>
              </a:rPr>
              <a:t>해</a:t>
            </a:r>
            <a:r>
              <a:rPr lang="ko-KR" altLang="en-US" sz="2600" dirty="0" smtClean="0">
                <a:solidFill>
                  <a:srgbClr val="FF0080"/>
                </a:solidFill>
              </a:rPr>
              <a:t>요</a:t>
            </a:r>
            <a:r>
              <a:rPr lang="en-US" altLang="ko-KR" sz="2600" dirty="0" smtClean="0"/>
              <a:t>.</a:t>
            </a:r>
            <a:endParaRPr lang="en-US" sz="2600" dirty="0"/>
          </a:p>
        </p:txBody>
      </p:sp>
      <p:sp>
        <p:nvSpPr>
          <p:cNvPr id="17" name="TextBox 16"/>
          <p:cNvSpPr txBox="1"/>
          <p:nvPr/>
        </p:nvSpPr>
        <p:spPr>
          <a:xfrm>
            <a:off x="192646" y="5358382"/>
            <a:ext cx="413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 want to watch Korean movies.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323555" y="5358382"/>
            <a:ext cx="4939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err="1" smtClean="0"/>
              <a:t>Yumi</a:t>
            </a:r>
            <a:r>
              <a:rPr lang="en-US" altLang="ko-KR" sz="2200" dirty="0" smtClean="0"/>
              <a:t> also wants to watch Korean movies.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8476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169302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Expressing desire: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고 싶다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싶어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하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다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r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083" y="1727282"/>
            <a:ext cx="4388819" cy="29246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5775" y="5293844"/>
            <a:ext cx="3645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A:  </a:t>
            </a:r>
            <a:r>
              <a:rPr lang="ko-KR" altLang="en-US" sz="2400" dirty="0" smtClean="0"/>
              <a:t>내일 어디 가</a:t>
            </a:r>
            <a:r>
              <a:rPr lang="ko-KR" altLang="en-US" sz="2400" dirty="0" smtClean="0">
                <a:solidFill>
                  <a:srgbClr val="FF0080"/>
                </a:solidFill>
              </a:rPr>
              <a:t>고 싶으세요</a:t>
            </a:r>
            <a:r>
              <a:rPr lang="en-US" altLang="ko-KR" sz="2400" dirty="0" smtClean="0">
                <a:solidFill>
                  <a:srgbClr val="FF0080"/>
                </a:solidFill>
              </a:rPr>
              <a:t>?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5775" y="4832179"/>
            <a:ext cx="525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A:  </a:t>
            </a:r>
            <a:r>
              <a:rPr lang="en-US" altLang="ko-KR" sz="2400" dirty="0" smtClean="0"/>
              <a:t>Where do you want to go tomorrow?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675775" y="6197654"/>
            <a:ext cx="3314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A:  </a:t>
            </a:r>
            <a:r>
              <a:rPr lang="ko-KR" altLang="en-US" sz="2400" dirty="0" smtClean="0"/>
              <a:t>그냥 집에 있</a:t>
            </a:r>
            <a:r>
              <a:rPr lang="ko-KR" altLang="en-US" sz="24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75775" y="5735989"/>
            <a:ext cx="3666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:  </a:t>
            </a:r>
            <a:r>
              <a:rPr lang="en-US" altLang="ko-KR" sz="2400" dirty="0" smtClean="0"/>
              <a:t>I just want to stay home.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747877" y="5293844"/>
            <a:ext cx="2782378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가고 싶 </a:t>
            </a:r>
            <a:r>
              <a:rPr lang="en-US" altLang="ko-KR" sz="2400" dirty="0" smtClean="0"/>
              <a:t>+</a:t>
            </a:r>
            <a:r>
              <a:rPr lang="ko-KR" altLang="en-US" sz="2400" dirty="0" smtClean="0"/>
              <a:t> 으시 </a:t>
            </a:r>
            <a:r>
              <a:rPr lang="en-US" altLang="ko-KR" sz="2400" dirty="0" smtClean="0"/>
              <a:t>+</a:t>
            </a:r>
            <a:r>
              <a:rPr lang="ko-KR" altLang="en-US" sz="2400" dirty="0" smtClean="0"/>
              <a:t> 어요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10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539005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Expressing desire: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고 싶다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싶어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하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다</a:t>
                      </a:r>
                      <a:endParaRPr lang="en-US" sz="26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" name="Picture 8" descr="gy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886" y="1629765"/>
            <a:ext cx="4586333" cy="30575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7142" y="5045370"/>
            <a:ext cx="667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올해에는 운동을 시작</a:t>
            </a:r>
            <a:r>
              <a:rPr lang="ko-KR" altLang="en-US" sz="2800" dirty="0" smtClean="0">
                <a:solidFill>
                  <a:srgbClr val="FF0080"/>
                </a:solidFill>
              </a:rPr>
              <a:t>하고</a:t>
            </a:r>
            <a:r>
              <a:rPr lang="ko-KR" altLang="en-US" sz="2800" dirty="0" smtClean="0"/>
              <a:t> </a:t>
            </a:r>
            <a:r>
              <a:rPr lang="ko-KR" altLang="en-US" sz="2800" dirty="0" smtClean="0">
                <a:solidFill>
                  <a:srgbClr val="FF0080"/>
                </a:solidFill>
              </a:rPr>
              <a:t>싶었</a:t>
            </a:r>
            <a:r>
              <a:rPr lang="ko-KR" altLang="en-US" sz="2800" dirty="0" smtClean="0">
                <a:solidFill>
                  <a:srgbClr val="8000FF"/>
                </a:solidFill>
              </a:rPr>
              <a:t>는데</a:t>
            </a:r>
            <a:r>
              <a:rPr lang="ko-KR" altLang="en-US" sz="2800" dirty="0" smtClean="0"/>
              <a:t> 못 했어요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17142" y="5591486"/>
            <a:ext cx="666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year I </a:t>
            </a:r>
            <a:r>
              <a:rPr lang="en-US" sz="2400" dirty="0" smtClean="0">
                <a:solidFill>
                  <a:srgbClr val="FF0080"/>
                </a:solidFill>
              </a:rPr>
              <a:t>wanted to</a:t>
            </a:r>
            <a:r>
              <a:rPr lang="en-US" sz="2400" dirty="0" smtClean="0"/>
              <a:t> start exercising, </a:t>
            </a:r>
            <a:r>
              <a:rPr lang="en-US" sz="2400" dirty="0" smtClean="0">
                <a:solidFill>
                  <a:srgbClr val="8000FF"/>
                </a:solidFill>
              </a:rPr>
              <a:t>but</a:t>
            </a:r>
            <a:r>
              <a:rPr lang="en-US" sz="2400" dirty="0" smtClean="0"/>
              <a:t> I couldn’t.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302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27386" y="2449626"/>
            <a:ext cx="6262004" cy="2719235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저녁에 뭐 먹</a:t>
            </a:r>
            <a:r>
              <a:rPr lang="ko-KR" altLang="en-US" sz="2300" dirty="0" smtClean="0">
                <a:solidFill>
                  <a:srgbClr val="FF0080"/>
                </a:solidFill>
                <a:effectLst/>
              </a:rPr>
              <a:t>고 싶어요</a:t>
            </a:r>
            <a:r>
              <a:rPr lang="en-US" altLang="ko-KR" sz="2300" dirty="0" smtClean="0">
                <a:solidFill>
                  <a:srgbClr val="FF0080"/>
                </a:solidFill>
                <a:effectLst/>
              </a:rPr>
              <a:t>?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</a:rPr>
              <a:t>이번 주말에 뭐 하</a:t>
            </a:r>
            <a:r>
              <a:rPr lang="ko-KR" altLang="en-US" sz="2300" dirty="0" smtClean="0">
                <a:solidFill>
                  <a:srgbClr val="FF0080"/>
                </a:solidFill>
              </a:rPr>
              <a:t>고 싶어요</a:t>
            </a:r>
            <a:r>
              <a:rPr lang="en-US" altLang="ko-KR" sz="2300" dirty="0" smtClean="0">
                <a:solidFill>
                  <a:srgbClr val="FF0080"/>
                </a:solidFill>
              </a:rPr>
              <a:t>?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방학에 어디 가</a:t>
            </a:r>
            <a:r>
              <a:rPr lang="ko-KR" altLang="en-US" sz="2300" dirty="0" smtClean="0">
                <a:solidFill>
                  <a:srgbClr val="FF0080"/>
                </a:solidFill>
                <a:effectLst/>
              </a:rPr>
              <a:t>고 싶으세요</a:t>
            </a:r>
            <a:r>
              <a:rPr lang="en-US" altLang="ko-KR" sz="2300" dirty="0" smtClean="0">
                <a:solidFill>
                  <a:srgbClr val="FF0080"/>
                </a:solidFill>
                <a:effectLst/>
              </a:rPr>
              <a:t>?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</a:rPr>
              <a:t>생일에 무슨 선물을 받</a:t>
            </a:r>
            <a:r>
              <a:rPr lang="ko-KR" altLang="en-US" sz="2300" dirty="0" smtClean="0">
                <a:solidFill>
                  <a:srgbClr val="FF0080"/>
                </a:solidFill>
              </a:rPr>
              <a:t>고 싶으세요</a:t>
            </a:r>
            <a:r>
              <a:rPr lang="en-US" altLang="ko-KR" sz="2300" dirty="0" smtClean="0">
                <a:solidFill>
                  <a:srgbClr val="FF0080"/>
                </a:solidFill>
              </a:rPr>
              <a:t>?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무슨 차를 타</a:t>
            </a:r>
            <a:r>
              <a:rPr lang="ko-KR" altLang="en-US" sz="2300" dirty="0" smtClean="0">
                <a:solidFill>
                  <a:srgbClr val="FF0080"/>
                </a:solidFill>
                <a:effectLst/>
              </a:rPr>
              <a:t>고 싶으세요</a:t>
            </a:r>
            <a:r>
              <a:rPr lang="en-US" altLang="ko-KR" sz="2300" dirty="0" smtClean="0">
                <a:solidFill>
                  <a:srgbClr val="FF0080"/>
                </a:solidFill>
                <a:effectLst/>
              </a:rPr>
              <a:t>?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7849612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ko-KR" altLang="en-US" sz="33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300" b="1" dirty="0" smtClean="0">
                          <a:latin typeface="+mn-lt"/>
                          <a:cs typeface="Arial Black"/>
                        </a:rPr>
                        <a:t>             </a:t>
                      </a:r>
                      <a:r>
                        <a:rPr lang="ko-KR" altLang="en-US" sz="3200" b="1" dirty="0" smtClean="0">
                          <a:solidFill>
                            <a:schemeClr val="tx1"/>
                          </a:solidFill>
                        </a:rPr>
                        <a:t>말하기 연습 </a:t>
                      </a:r>
                      <a:r>
                        <a:rPr lang="en-US" altLang="ko-KR" sz="3200" b="1" dirty="0" smtClean="0">
                          <a:solidFill>
                            <a:schemeClr val="tx1"/>
                          </a:solidFill>
                        </a:rPr>
                        <a:t>Speaking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 descr="Convers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pic>
        <p:nvPicPr>
          <p:cNvPr id="12" name="Picture 11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4533" y="1756161"/>
            <a:ext cx="7234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questions with your classmates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 in example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반 친구들과 보기와 같이 묻고 대답하세요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7" descr="conversation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64" y="5168861"/>
            <a:ext cx="1350082" cy="13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2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98428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sentence ending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ㄴ데요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는데요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전화하다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69" y="1425830"/>
            <a:ext cx="2476500" cy="2425700"/>
          </a:xfrm>
          <a:prstGeom prst="rect">
            <a:avLst/>
          </a:prstGeom>
        </p:spPr>
      </p:pic>
      <p:pic>
        <p:nvPicPr>
          <p:cNvPr id="3" name="Picture 2" descr="전화하다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95" y="1425830"/>
            <a:ext cx="1752600" cy="247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149" y="4233878"/>
            <a:ext cx="35618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A: </a:t>
            </a:r>
            <a:r>
              <a:rPr lang="ko-KR" altLang="en-US" sz="2600" dirty="0" smtClean="0"/>
              <a:t>여보세요</a:t>
            </a:r>
            <a:r>
              <a:rPr lang="en-US" altLang="ko-KR" sz="2600" dirty="0" smtClean="0"/>
              <a:t>.</a:t>
            </a:r>
            <a:r>
              <a:rPr lang="ko-KR" altLang="en-US" sz="2600" dirty="0" smtClean="0"/>
              <a:t> 제니 있어요</a:t>
            </a:r>
            <a:r>
              <a:rPr lang="en-US" altLang="ko-KR" sz="2600" dirty="0" smtClean="0"/>
              <a:t>?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5687982" y="4233878"/>
            <a:ext cx="19367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B: </a:t>
            </a:r>
            <a:r>
              <a:rPr lang="ko-KR" altLang="en-US" sz="2600" dirty="0" smtClean="0"/>
              <a:t>없</a:t>
            </a:r>
            <a:r>
              <a:rPr lang="ko-KR" altLang="en-US" sz="2600" dirty="0" smtClean="0">
                <a:solidFill>
                  <a:srgbClr val="0080FF"/>
                </a:solidFill>
              </a:rPr>
              <a:t>는데요</a:t>
            </a:r>
            <a:r>
              <a:rPr lang="en-US" altLang="ko-KR" sz="2600" dirty="0" smtClean="0">
                <a:solidFill>
                  <a:srgbClr val="0080FF"/>
                </a:solidFill>
              </a:rPr>
              <a:t>...</a:t>
            </a:r>
            <a:endParaRPr lang="en-US" sz="2600" dirty="0">
              <a:solidFill>
                <a:srgbClr val="008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4223" y="4726321"/>
            <a:ext cx="3391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Hello. (lit.) Is there Jenny? </a:t>
            </a:r>
            <a:br>
              <a:rPr lang="en-US" sz="2000" dirty="0" smtClean="0"/>
            </a:br>
            <a:r>
              <a:rPr lang="en-US" sz="2000" dirty="0" smtClean="0"/>
              <a:t>           (= Can I speak to Jenny?)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088069" y="4726321"/>
            <a:ext cx="2630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No, she isn’t...</a:t>
            </a:r>
            <a:br>
              <a:rPr lang="en-US" sz="2000" dirty="0" smtClean="0"/>
            </a:br>
            <a:r>
              <a:rPr lang="en-US" sz="2000" dirty="0" smtClean="0"/>
              <a:t>(Can I take a message?)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143420" y="3686886"/>
            <a:ext cx="2944649" cy="430887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200" dirty="0" smtClean="0"/>
              <a:t>Expression of Politeness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582111" y="5715736"/>
            <a:ext cx="8008442" cy="76944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speaker presents </a:t>
            </a:r>
            <a:r>
              <a:rPr lang="en-US" sz="2200" b="1" dirty="0" smtClean="0">
                <a:solidFill>
                  <a:srgbClr val="0080FF"/>
                </a:solidFill>
              </a:rPr>
              <a:t>background information </a:t>
            </a:r>
            <a:r>
              <a:rPr lang="en-US" sz="2200" dirty="0" smtClean="0"/>
              <a:t>and lets the listener figure out what to do.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9467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03073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sentence ending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ㄴ데요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는데요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6149" y="4233878"/>
            <a:ext cx="32115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A: </a:t>
            </a:r>
            <a:r>
              <a:rPr lang="ko-KR" altLang="en-US" sz="2600" dirty="0" smtClean="0"/>
              <a:t>오늘 영화 보러 가요</a:t>
            </a:r>
            <a:r>
              <a:rPr lang="en-US" altLang="ko-KR" sz="2600" dirty="0" smtClean="0"/>
              <a:t>.</a:t>
            </a:r>
            <a:endParaRPr lang="en-US" sz="2600" dirty="0"/>
          </a:p>
        </p:txBody>
      </p:sp>
      <p:sp>
        <p:nvSpPr>
          <p:cNvPr id="18" name="TextBox 17"/>
          <p:cNvSpPr txBox="1"/>
          <p:nvPr/>
        </p:nvSpPr>
        <p:spPr>
          <a:xfrm>
            <a:off x="5687982" y="4233878"/>
            <a:ext cx="26062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B: </a:t>
            </a:r>
            <a:r>
              <a:rPr lang="ko-KR" altLang="en-US" sz="2600" dirty="0" smtClean="0"/>
              <a:t>오늘 바</a:t>
            </a:r>
            <a:r>
              <a:rPr lang="ko-KR" altLang="en-US" sz="2600" dirty="0" smtClean="0">
                <a:solidFill>
                  <a:srgbClr val="FF0080"/>
                </a:solidFill>
              </a:rPr>
              <a:t>쁜데요</a:t>
            </a:r>
            <a:r>
              <a:rPr lang="en-US" altLang="ko-KR" sz="2600" dirty="0" smtClean="0">
                <a:solidFill>
                  <a:srgbClr val="FF0080"/>
                </a:solidFill>
              </a:rPr>
              <a:t>...</a:t>
            </a:r>
            <a:endParaRPr lang="en-US" sz="2600" dirty="0">
              <a:solidFill>
                <a:srgbClr val="FF008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4223" y="4726321"/>
            <a:ext cx="3555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Let’s go to watch a movie today.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6088069" y="4726321"/>
            <a:ext cx="3022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I’m busy today...</a:t>
            </a:r>
          </a:p>
          <a:p>
            <a:r>
              <a:rPr lang="en-US" sz="2000" dirty="0" smtClean="0"/>
              <a:t>(Sorry! / Maybe next time.)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35689" y="3686886"/>
            <a:ext cx="3040666" cy="430887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200" dirty="0" smtClean="0"/>
              <a:t>Expressing disagreement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582111" y="5715736"/>
            <a:ext cx="8008442" cy="76944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speaker </a:t>
            </a:r>
            <a:r>
              <a:rPr lang="en-US" sz="2200" b="1" dirty="0" smtClean="0">
                <a:solidFill>
                  <a:srgbClr val="FF0080"/>
                </a:solidFill>
              </a:rPr>
              <a:t>avoids a direct rejection </a:t>
            </a:r>
            <a:r>
              <a:rPr lang="en-US" sz="2200" dirty="0" smtClean="0"/>
              <a:t>(or negative assessment) by conveying his situation implicitly.</a:t>
            </a:r>
            <a:endParaRPr lang="en-US" sz="2200" dirty="0"/>
          </a:p>
        </p:txBody>
      </p:sp>
      <p:pic>
        <p:nvPicPr>
          <p:cNvPr id="9" name="Picture 8" descr="영화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7" y="1637387"/>
            <a:ext cx="1672489" cy="2480386"/>
          </a:xfrm>
          <a:prstGeom prst="rect">
            <a:avLst/>
          </a:prstGeom>
        </p:spPr>
      </p:pic>
      <p:pic>
        <p:nvPicPr>
          <p:cNvPr id="10" name="Picture 9" descr="busy 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342" y="1763999"/>
            <a:ext cx="2563849" cy="192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8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6450779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sentence ending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ㄴ데요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는데요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58961" y="1610605"/>
            <a:ext cx="24861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Verb + </a:t>
            </a:r>
            <a:r>
              <a:rPr lang="en-US" sz="3000" b="1" dirty="0" smtClean="0">
                <a:solidFill>
                  <a:srgbClr val="0080FF"/>
                </a:solidFill>
              </a:rPr>
              <a:t>~</a:t>
            </a:r>
            <a:r>
              <a:rPr lang="ko-KR" altLang="en-US" sz="3000" b="1" dirty="0" smtClean="0">
                <a:solidFill>
                  <a:srgbClr val="0080FF"/>
                </a:solidFill>
              </a:rPr>
              <a:t>는데요</a:t>
            </a:r>
            <a:endParaRPr lang="en-US" sz="3000" b="1" dirty="0">
              <a:solidFill>
                <a:srgbClr val="008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93266" y="1610605"/>
            <a:ext cx="29546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Adj. + </a:t>
            </a:r>
            <a:r>
              <a:rPr lang="en-US" sz="3000" b="1" dirty="0" smtClean="0">
                <a:solidFill>
                  <a:srgbClr val="FF0080"/>
                </a:solidFill>
              </a:rPr>
              <a:t>~</a:t>
            </a:r>
            <a:r>
              <a:rPr lang="en-US" altLang="ko-KR" sz="3000" b="1" dirty="0" smtClean="0">
                <a:solidFill>
                  <a:srgbClr val="FF0080"/>
                </a:solidFill>
              </a:rPr>
              <a:t>(</a:t>
            </a:r>
            <a:r>
              <a:rPr lang="ko-KR" altLang="en-US" sz="3000" b="1" dirty="0" smtClean="0">
                <a:solidFill>
                  <a:srgbClr val="FF0080"/>
                </a:solidFill>
              </a:rPr>
              <a:t>으</a:t>
            </a:r>
            <a:r>
              <a:rPr lang="en-US" altLang="ko-KR" sz="3000" b="1" dirty="0" smtClean="0">
                <a:solidFill>
                  <a:srgbClr val="FF0080"/>
                </a:solidFill>
              </a:rPr>
              <a:t>)</a:t>
            </a:r>
            <a:r>
              <a:rPr lang="ko-KR" altLang="en-US" sz="3000" b="1" dirty="0" smtClean="0">
                <a:solidFill>
                  <a:srgbClr val="FF0080"/>
                </a:solidFill>
              </a:rPr>
              <a:t>ㄴ데요</a:t>
            </a:r>
            <a:endParaRPr lang="en-US" sz="3000" b="1" dirty="0">
              <a:solidFill>
                <a:srgbClr val="FF0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22855" y="2449316"/>
            <a:ext cx="748923" cy="1214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/>
              <a:t>먹다</a:t>
            </a:r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ko-KR" altLang="en-US" sz="2500" dirty="0" smtClean="0"/>
              <a:t>자다</a:t>
            </a:r>
            <a:endParaRPr lang="en-US" sz="2500" dirty="0"/>
          </a:p>
        </p:txBody>
      </p:sp>
      <p:sp>
        <p:nvSpPr>
          <p:cNvPr id="14" name="TextBox 13"/>
          <p:cNvSpPr txBox="1"/>
          <p:nvPr/>
        </p:nvSpPr>
        <p:spPr>
          <a:xfrm>
            <a:off x="2745440" y="2449316"/>
            <a:ext cx="1293944" cy="1214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/>
              <a:t>먹</a:t>
            </a:r>
            <a:r>
              <a:rPr lang="ko-KR" altLang="en-US" sz="2500" dirty="0" smtClean="0">
                <a:solidFill>
                  <a:srgbClr val="0080FF"/>
                </a:solidFill>
              </a:rPr>
              <a:t>는데요</a:t>
            </a:r>
            <a:endParaRPr lang="en-US" altLang="ko-KR" sz="2500" dirty="0" smtClean="0">
              <a:solidFill>
                <a:srgbClr val="0080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smtClean="0"/>
              <a:t>자</a:t>
            </a:r>
            <a:r>
              <a:rPr lang="ko-KR" altLang="en-US" sz="2500" dirty="0" smtClean="0">
                <a:solidFill>
                  <a:srgbClr val="0080FF"/>
                </a:solidFill>
              </a:rPr>
              <a:t>는데요</a:t>
            </a:r>
            <a:endParaRPr lang="en-US" sz="2500" dirty="0">
              <a:solidFill>
                <a:srgbClr val="008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50159" y="2449316"/>
            <a:ext cx="748923" cy="1214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/>
              <a:t>좋다</a:t>
            </a:r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ko-KR" altLang="en-US" sz="2500" dirty="0" smtClean="0"/>
              <a:t>크다</a:t>
            </a:r>
            <a:endParaRPr lang="en-US" sz="2500" dirty="0"/>
          </a:p>
        </p:txBody>
      </p:sp>
      <p:sp>
        <p:nvSpPr>
          <p:cNvPr id="16" name="TextBox 15"/>
          <p:cNvSpPr txBox="1"/>
          <p:nvPr/>
        </p:nvSpPr>
        <p:spPr>
          <a:xfrm>
            <a:off x="6672744" y="2449316"/>
            <a:ext cx="1293944" cy="1214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/>
              <a:t>좋</a:t>
            </a:r>
            <a:r>
              <a:rPr lang="ko-KR" altLang="en-US" sz="2500" dirty="0" smtClean="0">
                <a:solidFill>
                  <a:srgbClr val="FF0080"/>
                </a:solidFill>
              </a:rPr>
              <a:t>은데요</a:t>
            </a:r>
            <a:endParaRPr lang="en-US" altLang="ko-KR" sz="2500" dirty="0" smtClean="0">
              <a:solidFill>
                <a:srgbClr val="FF008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smtClean="0">
                <a:solidFill>
                  <a:srgbClr val="FF0080"/>
                </a:solidFill>
              </a:rPr>
              <a:t>큰데요</a:t>
            </a:r>
            <a:endParaRPr lang="en-US" sz="2500" dirty="0">
              <a:solidFill>
                <a:srgbClr val="FF008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646" y="2680148"/>
            <a:ext cx="1142410" cy="461665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Present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622855" y="4524602"/>
            <a:ext cx="1018227" cy="1214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/>
              <a:t>먹었다</a:t>
            </a:r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ko-KR" altLang="en-US" sz="2500" dirty="0" smtClean="0"/>
              <a:t>잤다</a:t>
            </a:r>
            <a:endParaRPr lang="en-US" sz="2500" dirty="0"/>
          </a:p>
        </p:txBody>
      </p:sp>
      <p:sp>
        <p:nvSpPr>
          <p:cNvPr id="21" name="TextBox 20"/>
          <p:cNvSpPr txBox="1"/>
          <p:nvPr/>
        </p:nvSpPr>
        <p:spPr>
          <a:xfrm>
            <a:off x="2745440" y="4524602"/>
            <a:ext cx="1571263" cy="1214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/>
              <a:t>먹었</a:t>
            </a:r>
            <a:r>
              <a:rPr lang="ko-KR" altLang="en-US" sz="2500" dirty="0" smtClean="0">
                <a:solidFill>
                  <a:srgbClr val="0080FF"/>
                </a:solidFill>
              </a:rPr>
              <a:t>는데요</a:t>
            </a:r>
            <a:endParaRPr lang="en-US" altLang="ko-KR" sz="2500" dirty="0" smtClean="0">
              <a:solidFill>
                <a:srgbClr val="0080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smtClean="0"/>
              <a:t>잤</a:t>
            </a:r>
            <a:r>
              <a:rPr lang="ko-KR" altLang="en-US" sz="2500" dirty="0" smtClean="0">
                <a:solidFill>
                  <a:srgbClr val="0080FF"/>
                </a:solidFill>
              </a:rPr>
              <a:t>는데요</a:t>
            </a:r>
            <a:endParaRPr lang="en-US" sz="2500" dirty="0">
              <a:solidFill>
                <a:srgbClr val="008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50159" y="4524602"/>
            <a:ext cx="1018227" cy="1214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/>
              <a:t>좋았다</a:t>
            </a:r>
            <a:endParaRPr lang="en-US" altLang="ko-KR" sz="2500" dirty="0" smtClean="0"/>
          </a:p>
          <a:p>
            <a:pPr>
              <a:lnSpc>
                <a:spcPct val="150000"/>
              </a:lnSpc>
            </a:pPr>
            <a:r>
              <a:rPr lang="ko-KR" altLang="en-US" sz="2500" dirty="0" smtClean="0"/>
              <a:t>컸다</a:t>
            </a:r>
            <a:endParaRPr lang="en-US" sz="2500" dirty="0"/>
          </a:p>
        </p:txBody>
      </p:sp>
      <p:sp>
        <p:nvSpPr>
          <p:cNvPr id="23" name="TextBox 22"/>
          <p:cNvSpPr txBox="1"/>
          <p:nvPr/>
        </p:nvSpPr>
        <p:spPr>
          <a:xfrm>
            <a:off x="6672744" y="4524602"/>
            <a:ext cx="1571263" cy="1214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dirty="0" smtClean="0"/>
              <a:t>좋았</a:t>
            </a:r>
            <a:r>
              <a:rPr lang="ko-KR" altLang="en-US" sz="2500" dirty="0" smtClean="0">
                <a:solidFill>
                  <a:srgbClr val="0080FF"/>
                </a:solidFill>
              </a:rPr>
              <a:t>는데요</a:t>
            </a:r>
            <a:endParaRPr lang="en-US" altLang="ko-KR" sz="2500" dirty="0" smtClean="0">
              <a:solidFill>
                <a:srgbClr val="0080FF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500" dirty="0" smtClean="0"/>
              <a:t>컸</a:t>
            </a:r>
            <a:r>
              <a:rPr lang="ko-KR" altLang="en-US" sz="2500" dirty="0" smtClean="0">
                <a:solidFill>
                  <a:srgbClr val="0080FF"/>
                </a:solidFill>
              </a:rPr>
              <a:t>는데요</a:t>
            </a:r>
            <a:endParaRPr lang="en-US" sz="2500" dirty="0">
              <a:solidFill>
                <a:srgbClr val="0080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2646" y="4755434"/>
            <a:ext cx="714559" cy="461665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512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6548864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sentence ending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ㄴ데요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는데요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 descr="conversatio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25" y="2654299"/>
            <a:ext cx="2851300" cy="2140603"/>
          </a:xfrm>
          <a:prstGeom prst="rect">
            <a:avLst/>
          </a:prstGeom>
        </p:spPr>
      </p:pic>
      <p:pic>
        <p:nvPicPr>
          <p:cNvPr id="17" name="Picture 16" descr="conversatio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46" y="2654299"/>
            <a:ext cx="2851300" cy="2140603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599751" y="1472342"/>
            <a:ext cx="2416644" cy="1181957"/>
          </a:xfrm>
          <a:prstGeom prst="wedgeEllipseCallout">
            <a:avLst>
              <a:gd name="adj1" fmla="val -6234"/>
              <a:gd name="adj2" fmla="val 77425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rgbClr val="000000"/>
                </a:solidFill>
              </a:rPr>
              <a:t>My name is Michael. 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8" name="Oval Callout 17"/>
          <p:cNvSpPr/>
          <p:nvPr/>
        </p:nvSpPr>
        <p:spPr>
          <a:xfrm>
            <a:off x="4527056" y="1624742"/>
            <a:ext cx="2416644" cy="1181957"/>
          </a:xfrm>
          <a:prstGeom prst="wedgeEllipseCallout">
            <a:avLst>
              <a:gd name="adj1" fmla="val -6234"/>
              <a:gd name="adj2" fmla="val 77425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rgbClr val="000000"/>
                </a:solidFill>
              </a:rPr>
              <a:t>What is your name?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9" name="Oval Callout 18"/>
          <p:cNvSpPr/>
          <p:nvPr/>
        </p:nvSpPr>
        <p:spPr>
          <a:xfrm>
            <a:off x="7155490" y="1838191"/>
            <a:ext cx="1810536" cy="1181957"/>
          </a:xfrm>
          <a:prstGeom prst="wedgeEllipseCallout">
            <a:avLst>
              <a:gd name="adj1" fmla="val -17925"/>
              <a:gd name="adj2" fmla="val 66977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rgbClr val="000000"/>
                </a:solidFill>
              </a:rPr>
              <a:t>My name is Lisa.</a:t>
            </a:r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7" name="Plus 6"/>
          <p:cNvSpPr/>
          <p:nvPr/>
        </p:nvSpPr>
        <p:spPr>
          <a:xfrm>
            <a:off x="4180618" y="3175408"/>
            <a:ext cx="758509" cy="811494"/>
          </a:xfrm>
          <a:prstGeom prst="mathPlus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47280" y="5187255"/>
            <a:ext cx="33382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제 이름은 마이클이에요</a:t>
            </a:r>
            <a:r>
              <a:rPr lang="en-US" altLang="ko-KR" sz="2600" dirty="0" smtClean="0"/>
              <a:t>.</a:t>
            </a:r>
            <a:endParaRPr lang="en-US" sz="2600" dirty="0"/>
          </a:p>
        </p:txBody>
      </p:sp>
      <p:sp>
        <p:nvSpPr>
          <p:cNvPr id="9" name="Rounded Rectangle 8"/>
          <p:cNvSpPr/>
          <p:nvPr/>
        </p:nvSpPr>
        <p:spPr>
          <a:xfrm>
            <a:off x="3622388" y="5185746"/>
            <a:ext cx="951338" cy="4939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smtClean="0">
                <a:solidFill>
                  <a:srgbClr val="FF0080"/>
                </a:solidFill>
              </a:rPr>
              <a:t>인데</a:t>
            </a:r>
            <a:endParaRPr lang="en-US" sz="2600" dirty="0">
              <a:solidFill>
                <a:srgbClr val="FF008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32646" y="5185746"/>
            <a:ext cx="21622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이름이 뭐예요</a:t>
            </a:r>
            <a:r>
              <a:rPr lang="en-US" altLang="ko-KR" sz="2600" dirty="0" smtClean="0"/>
              <a:t>?</a:t>
            </a:r>
            <a:endParaRPr lang="en-US" sz="2600" dirty="0"/>
          </a:p>
        </p:txBody>
      </p:sp>
      <p:sp>
        <p:nvSpPr>
          <p:cNvPr id="26" name="TextBox 25"/>
          <p:cNvSpPr txBox="1"/>
          <p:nvPr/>
        </p:nvSpPr>
        <p:spPr>
          <a:xfrm>
            <a:off x="5232646" y="5832098"/>
            <a:ext cx="27614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/>
              <a:t>제 이름은 리사예요</a:t>
            </a:r>
            <a:r>
              <a:rPr lang="en-US" altLang="ko-KR" sz="2600" dirty="0" smtClean="0"/>
              <a:t>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4707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7" grpId="0" animBg="1"/>
      <p:bldP spid="8" grpId="0"/>
      <p:bldP spid="9" grpId="0" animBg="1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270346"/>
            <a:ext cx="2062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8000"/>
                </a:solidFill>
              </a:rPr>
              <a:t>MAJORS (</a:t>
            </a:r>
            <a:r>
              <a:rPr lang="ko-KR" altLang="en-US" sz="2400" b="1" dirty="0" smtClean="0">
                <a:solidFill>
                  <a:srgbClr val="008000"/>
                </a:solidFill>
              </a:rPr>
              <a:t>전공</a:t>
            </a:r>
            <a:r>
              <a:rPr lang="en-US" altLang="ko-KR" sz="2400" b="1" dirty="0" smtClean="0">
                <a:solidFill>
                  <a:srgbClr val="008000"/>
                </a:solidFill>
              </a:rPr>
              <a:t>)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3489" y="387427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동양학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21568" y="387427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경제학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53489" y="616134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생물학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21568" y="616134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한국학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11662" y="387427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심리학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11662" y="6161343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정치학</a:t>
            </a:r>
            <a:endParaRPr lang="en-US" sz="2400" b="1" dirty="0"/>
          </a:p>
        </p:txBody>
      </p:sp>
      <p:pic>
        <p:nvPicPr>
          <p:cNvPr id="12" name="Picture 11" descr="asi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2" y="2169215"/>
            <a:ext cx="1705058" cy="1705058"/>
          </a:xfrm>
          <a:prstGeom prst="rect">
            <a:avLst/>
          </a:prstGeom>
        </p:spPr>
      </p:pic>
      <p:pic>
        <p:nvPicPr>
          <p:cNvPr id="13" name="Picture 12" descr="economics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8"/>
          <a:stretch/>
        </p:blipFill>
        <p:spPr>
          <a:xfrm>
            <a:off x="3301222" y="2107540"/>
            <a:ext cx="2423347" cy="1766733"/>
          </a:xfrm>
          <a:prstGeom prst="rect">
            <a:avLst/>
          </a:prstGeom>
        </p:spPr>
      </p:pic>
      <p:pic>
        <p:nvPicPr>
          <p:cNvPr id="14" name="Picture 13" descr="psychology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960" y="2169215"/>
            <a:ext cx="2332840" cy="1749630"/>
          </a:xfrm>
          <a:prstGeom prst="rect">
            <a:avLst/>
          </a:prstGeom>
        </p:spPr>
      </p:pic>
      <p:pic>
        <p:nvPicPr>
          <p:cNvPr id="15" name="Picture 14" descr="biolog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38" y="4632755"/>
            <a:ext cx="2500170" cy="1669679"/>
          </a:xfrm>
          <a:prstGeom prst="rect">
            <a:avLst/>
          </a:prstGeom>
        </p:spPr>
      </p:pic>
      <p:pic>
        <p:nvPicPr>
          <p:cNvPr id="16" name="Picture 15" descr="korea fla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882" y="4798728"/>
            <a:ext cx="2043922" cy="1362615"/>
          </a:xfrm>
          <a:prstGeom prst="rect">
            <a:avLst/>
          </a:prstGeom>
        </p:spPr>
      </p:pic>
      <p:pic>
        <p:nvPicPr>
          <p:cNvPr id="17" name="Picture 16" descr="politics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1" b="3159"/>
          <a:stretch/>
        </p:blipFill>
        <p:spPr>
          <a:xfrm>
            <a:off x="6353960" y="4798728"/>
            <a:ext cx="2172713" cy="1179666"/>
          </a:xfrm>
          <a:prstGeom prst="rect">
            <a:avLst/>
          </a:prstGeom>
        </p:spPr>
      </p:pic>
      <p:graphicFrame>
        <p:nvGraphicFramePr>
          <p:cNvPr id="1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162976"/>
              </p:ext>
            </p:extLst>
          </p:nvPr>
        </p:nvGraphicFramePr>
        <p:xfrm>
          <a:off x="1000501" y="67621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5922" y="1746954"/>
            <a:ext cx="1686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Asian studies</a:t>
            </a:r>
            <a:endParaRPr lang="en-US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3872238" y="1676653"/>
            <a:ext cx="14072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Economics</a:t>
            </a:r>
            <a:endParaRPr lang="en-US" sz="2200" dirty="0"/>
          </a:p>
        </p:txBody>
      </p:sp>
      <p:sp>
        <p:nvSpPr>
          <p:cNvPr id="20" name="TextBox 19"/>
          <p:cNvSpPr txBox="1"/>
          <p:nvPr/>
        </p:nvSpPr>
        <p:spPr>
          <a:xfrm>
            <a:off x="6872136" y="1747972"/>
            <a:ext cx="1458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Psychology</a:t>
            </a:r>
            <a:endParaRPr lang="en-US" sz="2200" dirty="0"/>
          </a:p>
        </p:txBody>
      </p:sp>
      <p:sp>
        <p:nvSpPr>
          <p:cNvPr id="21" name="TextBox 20"/>
          <p:cNvSpPr txBox="1"/>
          <p:nvPr/>
        </p:nvSpPr>
        <p:spPr>
          <a:xfrm>
            <a:off x="1000501" y="4367841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Biology</a:t>
            </a:r>
            <a:endParaRPr lang="en-US" sz="2200" dirty="0"/>
          </a:p>
        </p:txBody>
      </p:sp>
      <p:sp>
        <p:nvSpPr>
          <p:cNvPr id="22" name="TextBox 21"/>
          <p:cNvSpPr txBox="1"/>
          <p:nvPr/>
        </p:nvSpPr>
        <p:spPr>
          <a:xfrm>
            <a:off x="3487399" y="4491664"/>
            <a:ext cx="18826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Korean studies</a:t>
            </a:r>
            <a:endParaRPr lang="en-US" sz="2200" dirty="0"/>
          </a:p>
        </p:txBody>
      </p:sp>
      <p:sp>
        <p:nvSpPr>
          <p:cNvPr id="23" name="TextBox 22"/>
          <p:cNvSpPr txBox="1"/>
          <p:nvPr/>
        </p:nvSpPr>
        <p:spPr>
          <a:xfrm>
            <a:off x="6535172" y="4487362"/>
            <a:ext cx="1991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Political science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825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998105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sentence ending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ㄴ데요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는데요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6159" y="1512413"/>
            <a:ext cx="8472968" cy="523220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Sandy calls Linda, but a strange guy answers the phone...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117092" y="5612037"/>
            <a:ext cx="342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저는 마이클</a:t>
            </a:r>
            <a:r>
              <a:rPr lang="ko-KR" altLang="en-US" sz="2400" dirty="0" smtClean="0">
                <a:solidFill>
                  <a:srgbClr val="FF0080"/>
                </a:solidFill>
              </a:rPr>
              <a:t>인데</a:t>
            </a:r>
            <a:r>
              <a:rPr lang="ko-KR" altLang="en-US" sz="2400" dirty="0" smtClean="0"/>
              <a:t> 누구세요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10" name="Picture 9" descr="전화 통화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1" y="2578100"/>
            <a:ext cx="2341440" cy="2341440"/>
          </a:xfrm>
          <a:prstGeom prst="rect">
            <a:avLst/>
          </a:prstGeom>
        </p:spPr>
      </p:pic>
      <p:pic>
        <p:nvPicPr>
          <p:cNvPr id="12" name="Picture 11" descr="전화 통화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71" y="2491901"/>
            <a:ext cx="2427639" cy="242763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9489" y="5612037"/>
            <a:ext cx="1392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누구세요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539489" y="5150372"/>
            <a:ext cx="1711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Who is this?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792287" y="5150372"/>
            <a:ext cx="417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This is Michael, and who is this?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133511" y="5612020"/>
            <a:ext cx="1968142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 anchor="t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</a:rPr>
              <a:t>요</a:t>
            </a:r>
            <a:r>
              <a:rPr lang="en-US" altLang="ko-KR" sz="2400" dirty="0" smtClean="0">
                <a:solidFill>
                  <a:srgbClr val="FF0080"/>
                </a:solidFill>
              </a:rPr>
              <a:t>.</a:t>
            </a:r>
            <a:r>
              <a:rPr lang="ko-KR" altLang="en-US" sz="2400" dirty="0" smtClean="0">
                <a:solidFill>
                  <a:srgbClr val="FF0080"/>
                </a:solidFill>
              </a:rPr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누구세요</a:t>
            </a:r>
            <a:r>
              <a:rPr lang="en-US" altLang="ko-KR" sz="2400" dirty="0" smtClean="0"/>
              <a:t>?)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7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2" grpId="0"/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869959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sentence ending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ㄴ데요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는데요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6159" y="1512413"/>
            <a:ext cx="8472968" cy="523220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Sandy calls Linda, but a strange guy answers the phone...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117092" y="5842869"/>
            <a:ext cx="3512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지금 없</a:t>
            </a:r>
            <a:r>
              <a:rPr lang="ko-KR" altLang="en-US" sz="2400" dirty="0" smtClean="0">
                <a:solidFill>
                  <a:srgbClr val="FF0080"/>
                </a:solidFill>
              </a:rPr>
              <a:t>는데</a:t>
            </a:r>
            <a:r>
              <a:rPr lang="ko-KR" altLang="en-US" sz="2400" dirty="0" smtClean="0"/>
              <a:t> 무슨 일이세요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pic>
        <p:nvPicPr>
          <p:cNvPr id="10" name="Picture 9" descr="전화 통화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1" y="2578100"/>
            <a:ext cx="2341440" cy="2341440"/>
          </a:xfrm>
          <a:prstGeom prst="rect">
            <a:avLst/>
          </a:prstGeom>
        </p:spPr>
      </p:pic>
      <p:pic>
        <p:nvPicPr>
          <p:cNvPr id="12" name="Picture 11" descr="전화 통화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71" y="2491901"/>
            <a:ext cx="2427639" cy="242763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9489" y="5612037"/>
            <a:ext cx="174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린다 있어요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71263" y="5150372"/>
            <a:ext cx="2013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Is Linda there?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316385" y="4970503"/>
            <a:ext cx="3004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She is not here now. </a:t>
            </a:r>
          </a:p>
          <a:p>
            <a:r>
              <a:rPr lang="en-US" sz="2400" dirty="0" smtClean="0"/>
              <a:t>What’s this regarding?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604308" y="5843225"/>
            <a:ext cx="2361718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tlCol="0" anchor="t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</a:rPr>
              <a:t>요</a:t>
            </a:r>
            <a:r>
              <a:rPr lang="en-US" altLang="ko-KR" sz="2400" dirty="0" smtClean="0">
                <a:solidFill>
                  <a:srgbClr val="FF0080"/>
                </a:solidFill>
              </a:rPr>
              <a:t>.</a:t>
            </a:r>
            <a:r>
              <a:rPr lang="ko-KR" altLang="en-US" sz="2400" dirty="0" smtClean="0">
                <a:solidFill>
                  <a:srgbClr val="FF0080"/>
                </a:solidFill>
              </a:rPr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무슨 일이세요</a:t>
            </a:r>
            <a:r>
              <a:rPr lang="en-US" altLang="ko-KR" sz="2000" dirty="0" smtClean="0"/>
              <a:t>?)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539489" y="6143040"/>
            <a:ext cx="1112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아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네</a:t>
            </a:r>
            <a:r>
              <a:rPr lang="en-US" altLang="ko-KR" sz="2400" dirty="0" smtClean="0"/>
              <a:t>...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290587" y="6311175"/>
            <a:ext cx="12405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(Indirect)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149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22" grpId="0"/>
      <p:bldP spid="11" grpId="0" animBg="1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266029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sentence ending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ㄴ데요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는데요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586956" y="1519313"/>
            <a:ext cx="1530136" cy="523220"/>
          </a:xfrm>
          <a:prstGeom prst="rect">
            <a:avLst/>
          </a:prstGeom>
          <a:solidFill>
            <a:srgbClr val="DBEEF4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if...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956594" y="5849510"/>
            <a:ext cx="16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지금 없어요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pic>
        <p:nvPicPr>
          <p:cNvPr id="10" name="Picture 9" descr="전화 통화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1" y="2578100"/>
            <a:ext cx="2341440" cy="2341440"/>
          </a:xfrm>
          <a:prstGeom prst="rect">
            <a:avLst/>
          </a:prstGeom>
        </p:spPr>
      </p:pic>
      <p:pic>
        <p:nvPicPr>
          <p:cNvPr id="12" name="Picture 11" descr="전화 통화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471" y="2491901"/>
            <a:ext cx="2427639" cy="242763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39489" y="5612037"/>
            <a:ext cx="174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린다 있어요</a:t>
            </a:r>
            <a:r>
              <a:rPr lang="en-US" altLang="ko-KR" sz="2400" dirty="0" smtClean="0"/>
              <a:t>?</a:t>
            </a: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71263" y="5150372"/>
            <a:ext cx="2013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Is Linda there?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5316385" y="4970503"/>
            <a:ext cx="3004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She is not here now. </a:t>
            </a:r>
          </a:p>
          <a:p>
            <a:r>
              <a:rPr lang="en-US" sz="2400" dirty="0" smtClean="0"/>
              <a:t>What’s this regarding?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539489" y="6143040"/>
            <a:ext cx="1730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아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네</a:t>
            </a:r>
            <a:r>
              <a:rPr lang="en-US" altLang="ko-KR" sz="2400" dirty="0" smtClean="0"/>
              <a:t>...</a:t>
            </a:r>
            <a:r>
              <a:rPr lang="ko-KR" altLang="en-US" sz="2400" dirty="0" smtClean="0"/>
              <a:t> ㅠㅠ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997566" y="3634078"/>
            <a:ext cx="105838" cy="617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44956" y="3634078"/>
            <a:ext cx="105838" cy="617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7547445" y="5696104"/>
            <a:ext cx="745330" cy="755195"/>
          </a:xfrm>
          <a:prstGeom prst="mathMultiply">
            <a:avLst/>
          </a:prstGeom>
          <a:solidFill>
            <a:srgbClr val="FF008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90587" y="6311175"/>
            <a:ext cx="1046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</a:t>
            </a:r>
            <a:r>
              <a:rPr lang="en-US" sz="2200" dirty="0" smtClean="0"/>
              <a:t>Direct)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583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5" grpId="0" animBg="1"/>
      <p:bldP spid="14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연구실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동생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38" b="99487" l="1220" r="99390">
                        <a14:foregroundMark x1="46341" y1="27179" x2="46341" y2="27179"/>
                        <a14:foregroundMark x1="66463" y1="27692" x2="66463" y2="27692"/>
                        <a14:foregroundMark x1="47561" y1="29744" x2="47561" y2="29744"/>
                        <a14:foregroundMark x1="57317" y1="37949" x2="57317" y2="37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1" y="3168144"/>
            <a:ext cx="3103263" cy="3689856"/>
          </a:xfrm>
          <a:prstGeom prst="rect">
            <a:avLst/>
          </a:prstGeom>
        </p:spPr>
      </p:pic>
      <p:pic>
        <p:nvPicPr>
          <p:cNvPr id="4" name="Picture 3" descr="이메일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1351" y1="33140" x2="51351" y2="33140"/>
                        <a14:backgroundMark x1="60000" y1="95930" x2="60000" y2="95930"/>
                        <a14:backgroundMark x1="64324" y1="81395" x2="64324" y2="81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05" y="2960551"/>
            <a:ext cx="4257710" cy="3958519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987723" y="403115"/>
            <a:ext cx="3588057" cy="2557436"/>
          </a:xfrm>
          <a:prstGeom prst="wedgeRoundRectCallou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solidFill>
                  <a:schemeClr val="tx1"/>
                </a:solidFill>
              </a:rPr>
              <a:t>여기가 김 교수님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solidFill>
                  <a:schemeClr val="tx1"/>
                </a:solidFill>
              </a:rPr>
              <a:t>연구실이지요</a:t>
            </a:r>
            <a:r>
              <a:rPr lang="en-US" altLang="ko-KR" sz="2800" dirty="0" smtClean="0">
                <a:solidFill>
                  <a:schemeClr val="tx1"/>
                </a:solidFill>
              </a:rPr>
              <a:t>?</a:t>
            </a:r>
            <a:r>
              <a:rPr lang="ko-KR" altLang="en-US" sz="2800" dirty="0" smtClean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4920691" y="403115"/>
            <a:ext cx="3588057" cy="2557436"/>
          </a:xfrm>
          <a:prstGeom prst="wedgeRoundRectCallout">
            <a:avLst/>
          </a:prstGeom>
          <a:solidFill>
            <a:srgbClr val="DBEE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solidFill>
                  <a:schemeClr val="tx1"/>
                </a:solidFill>
              </a:rPr>
              <a:t>네</a:t>
            </a:r>
            <a:r>
              <a:rPr lang="en-US" altLang="ko-KR" sz="2800" dirty="0" smtClean="0">
                <a:solidFill>
                  <a:schemeClr val="tx1"/>
                </a:solidFill>
              </a:rPr>
              <a:t>,</a:t>
            </a:r>
            <a:r>
              <a:rPr lang="ko-KR" altLang="en-US" sz="2800" dirty="0" smtClean="0">
                <a:solidFill>
                  <a:schemeClr val="tx1"/>
                </a:solidFill>
              </a:rPr>
              <a:t> 그</a:t>
            </a:r>
            <a:r>
              <a:rPr lang="ko-KR" altLang="en-US" sz="2800" dirty="0" smtClean="0">
                <a:solidFill>
                  <a:srgbClr val="FF0080"/>
                </a:solidFill>
              </a:rPr>
              <a:t>런데요</a:t>
            </a:r>
            <a:r>
              <a:rPr lang="en-US" altLang="ko-KR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연구실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동생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38" b="99487" l="1220" r="99390">
                        <a14:foregroundMark x1="46341" y1="27179" x2="46341" y2="27179"/>
                        <a14:foregroundMark x1="66463" y1="27692" x2="66463" y2="27692"/>
                        <a14:foregroundMark x1="47561" y1="29744" x2="47561" y2="29744"/>
                        <a14:foregroundMark x1="57317" y1="37949" x2="57317" y2="37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1" y="3168144"/>
            <a:ext cx="3103263" cy="3689856"/>
          </a:xfrm>
          <a:prstGeom prst="rect">
            <a:avLst/>
          </a:prstGeom>
        </p:spPr>
      </p:pic>
      <p:pic>
        <p:nvPicPr>
          <p:cNvPr id="4" name="Picture 3" descr="이메일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1351" y1="33140" x2="51351" y2="33140"/>
                        <a14:backgroundMark x1="60000" y1="95930" x2="60000" y2="95930"/>
                        <a14:backgroundMark x1="64324" y1="81395" x2="64324" y2="81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05" y="2960551"/>
            <a:ext cx="4257710" cy="3958519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987723" y="403115"/>
            <a:ext cx="3588057" cy="2557436"/>
          </a:xfrm>
          <a:prstGeom prst="wedgeRoundRectCallou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solidFill>
                  <a:schemeClr val="tx1"/>
                </a:solidFill>
              </a:rPr>
              <a:t>김 교수님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solidFill>
                  <a:schemeClr val="tx1"/>
                </a:solidFill>
              </a:rPr>
              <a:t>지금 계세요</a:t>
            </a:r>
            <a:r>
              <a:rPr lang="en-US" altLang="ko-KR" sz="2800" dirty="0" smtClean="0">
                <a:solidFill>
                  <a:schemeClr val="tx1"/>
                </a:solidFill>
              </a:rPr>
              <a:t>?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4920691" y="403115"/>
            <a:ext cx="3588057" cy="2557436"/>
          </a:xfrm>
          <a:prstGeom prst="wedgeRoundRectCallou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solidFill>
                  <a:schemeClr val="tx1"/>
                </a:solidFill>
              </a:rPr>
              <a:t>지금 안 계시</a:t>
            </a:r>
            <a:r>
              <a:rPr lang="ko-KR" altLang="en-US" sz="2800" dirty="0" smtClean="0">
                <a:solidFill>
                  <a:srgbClr val="0080FF"/>
                </a:solidFill>
              </a:rPr>
              <a:t>는데요</a:t>
            </a:r>
            <a:r>
              <a:rPr lang="en-US" altLang="ko-KR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h camp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skate board boy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2364" y1="24351" x2="52364" y2="24351"/>
                        <a14:foregroundMark x1="60364" y1="24950" x2="60364" y2="24950"/>
                        <a14:foregroundMark x1="61636" y1="81038" x2="61636" y2="81038"/>
                        <a14:foregroundMark x1="66545" y1="86427" x2="66545" y2="864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1" y="2612225"/>
            <a:ext cx="4661030" cy="4245775"/>
          </a:xfrm>
          <a:prstGeom prst="rect">
            <a:avLst/>
          </a:prstGeom>
        </p:spPr>
      </p:pic>
      <p:pic>
        <p:nvPicPr>
          <p:cNvPr id="4" name="Picture 3" descr="동생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38" b="99487" l="1220" r="99390">
                        <a14:foregroundMark x1="46341" y1="27179" x2="46341" y2="27179"/>
                        <a14:foregroundMark x1="66463" y1="27692" x2="66463" y2="27692"/>
                        <a14:foregroundMark x1="47561" y1="29744" x2="47561" y2="29744"/>
                        <a14:foregroundMark x1="57317" y1="37949" x2="57317" y2="37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34" y="3245078"/>
            <a:ext cx="2869043" cy="341136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987723" y="403115"/>
            <a:ext cx="3588057" cy="2557436"/>
          </a:xfrm>
          <a:prstGeom prst="wedgeRoundRectCallou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solidFill>
                  <a:schemeClr val="tx1"/>
                </a:solidFill>
              </a:rPr>
              <a:t>날씨가 좋은데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solidFill>
                  <a:schemeClr val="tx1"/>
                </a:solidFill>
              </a:rPr>
              <a:t>밖에 놀러 가요</a:t>
            </a:r>
            <a:r>
              <a:rPr lang="en-US" altLang="ko-KR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4920691" y="403115"/>
            <a:ext cx="3588057" cy="2557436"/>
          </a:xfrm>
          <a:prstGeom prst="wedgeRoundRectCallou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solidFill>
                  <a:schemeClr val="tx1"/>
                </a:solidFill>
              </a:rPr>
              <a:t>미안해요</a:t>
            </a:r>
            <a:r>
              <a:rPr lang="en-US" altLang="ko-KR" sz="2800" dirty="0" smtClean="0">
                <a:solidFill>
                  <a:schemeClr val="tx1"/>
                </a:solidFill>
              </a:rPr>
              <a:t>.</a:t>
            </a:r>
            <a:r>
              <a:rPr lang="ko-KR" altLang="en-US" sz="2800" dirty="0" smtClean="0">
                <a:solidFill>
                  <a:schemeClr val="tx1"/>
                </a:solidFill>
              </a:rPr>
              <a:t> 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sz="2800" dirty="0" smtClean="0">
                <a:solidFill>
                  <a:schemeClr val="tx1"/>
                </a:solidFill>
              </a:rPr>
              <a:t>약속이</a:t>
            </a:r>
            <a:r>
              <a:rPr lang="ko-KR" altLang="en-US" sz="2800" dirty="0" smtClean="0">
                <a:solidFill>
                  <a:srgbClr val="FF0080"/>
                </a:solidFill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</a:rPr>
              <a:t>있</a:t>
            </a:r>
            <a:r>
              <a:rPr lang="ko-KR" altLang="en-US" sz="2800" dirty="0" smtClean="0">
                <a:solidFill>
                  <a:srgbClr val="0080FF"/>
                </a:solidFill>
              </a:rPr>
              <a:t>는데요</a:t>
            </a:r>
            <a:r>
              <a:rPr lang="en-US" altLang="ko-KR" sz="2800" dirty="0" smtClean="0">
                <a:solidFill>
                  <a:schemeClr val="tx1"/>
                </a:solidFill>
              </a:rPr>
              <a:t>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3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27386" y="2651184"/>
            <a:ext cx="6262004" cy="2719235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시간 좀 있으세요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?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내일 파티에 같이 가요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.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</a:rPr>
              <a:t>박 교수님 지금 계세요</a:t>
            </a:r>
            <a:r>
              <a:rPr lang="en-US" altLang="ko-KR" sz="2300" dirty="0" smtClean="0">
                <a:solidFill>
                  <a:srgbClr val="000000"/>
                </a:solidFill>
              </a:rPr>
              <a:t>?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오늘 시험이 어땠어요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?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이 식당 음식이 맛있지요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?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</a:rPr>
              <a:t>같이 공원에 놀러 가요</a:t>
            </a:r>
            <a:r>
              <a:rPr lang="en-US" altLang="ko-KR" sz="2300" dirty="0" smtClean="0">
                <a:solidFill>
                  <a:srgbClr val="000000"/>
                </a:solidFill>
              </a:rPr>
              <a:t>.</a:t>
            </a: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589499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ko-KR" altLang="en-US" sz="33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300" b="1" dirty="0" smtClean="0">
                          <a:latin typeface="+mn-lt"/>
                          <a:cs typeface="Arial Black"/>
                        </a:rPr>
                        <a:t>             </a:t>
                      </a:r>
                      <a:r>
                        <a:rPr lang="ko-KR" altLang="en-US" sz="3200" b="1" dirty="0" smtClean="0">
                          <a:solidFill>
                            <a:schemeClr val="tx1"/>
                          </a:solidFill>
                        </a:rPr>
                        <a:t>말하기 연습 </a:t>
                      </a:r>
                      <a:r>
                        <a:rPr lang="en-US" altLang="ko-KR" sz="3200" b="1" dirty="0" smtClean="0">
                          <a:solidFill>
                            <a:schemeClr val="tx1"/>
                          </a:solidFill>
                        </a:rPr>
                        <a:t>Speaking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 descr="Convers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pic>
        <p:nvPicPr>
          <p:cNvPr id="12" name="Picture 11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4533" y="1756161"/>
            <a:ext cx="697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Politely reject / disagree the following questions and statements</a:t>
            </a:r>
            <a:b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using </a:t>
            </a:r>
            <a:r>
              <a:rPr lang="en-US" sz="2000" dirty="0" smtClean="0">
                <a:solidFill>
                  <a:srgbClr val="0080FF"/>
                </a:solidFill>
              </a:rPr>
              <a:t>~</a:t>
            </a:r>
            <a:r>
              <a:rPr lang="ko-KR" altLang="en-US" sz="2000" dirty="0" smtClean="0">
                <a:solidFill>
                  <a:srgbClr val="0080FF"/>
                </a:solidFill>
              </a:rPr>
              <a:t>는데요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rgbClr val="FF0080"/>
                </a:solidFill>
              </a:rPr>
              <a:t>~</a:t>
            </a:r>
            <a:r>
              <a:rPr lang="ko-KR" altLang="ko-KR" sz="2000" dirty="0" smtClean="0">
                <a:solidFill>
                  <a:srgbClr val="FF0080"/>
                </a:solidFill>
              </a:rPr>
              <a:t>(</a:t>
            </a:r>
            <a:r>
              <a:rPr lang="ko-KR" altLang="en-US" sz="2000" dirty="0" smtClean="0">
                <a:solidFill>
                  <a:srgbClr val="FF0080"/>
                </a:solidFill>
              </a:rPr>
              <a:t>으</a:t>
            </a:r>
            <a:r>
              <a:rPr lang="en-US" altLang="ko-KR" sz="2000" dirty="0" smtClean="0">
                <a:solidFill>
                  <a:srgbClr val="FF0080"/>
                </a:solidFill>
              </a:rPr>
              <a:t>)</a:t>
            </a:r>
            <a:r>
              <a:rPr lang="ko-KR" altLang="en-US" sz="2000" dirty="0" smtClean="0">
                <a:solidFill>
                  <a:srgbClr val="FF0080"/>
                </a:solidFill>
              </a:rPr>
              <a:t>ㄴ데요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질문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요청에 공손히 거절해보세요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7" descr="conversation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64" y="5168861"/>
            <a:ext cx="1350082" cy="13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8477" y="1367538"/>
            <a:ext cx="1558473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NOUN</a:t>
            </a:r>
          </a:p>
          <a:p>
            <a:r>
              <a:rPr lang="ko-KR" altLang="en-US" sz="2000" dirty="0" smtClean="0">
                <a:ea typeface="나눔고딕"/>
                <a:cs typeface="나눔고딕"/>
              </a:rPr>
              <a:t>가수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교통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날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머리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일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endParaRPr lang="en-US" sz="2000" dirty="0">
              <a:ea typeface="나눔고딕"/>
              <a:cs typeface="나눔고딕"/>
            </a:endParaRPr>
          </a:p>
          <a:p>
            <a:r>
              <a:rPr lang="en-US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r>
              <a:rPr lang="ko-KR" altLang="en-US" sz="2000" dirty="0" smtClean="0">
                <a:ea typeface="나눔고딕"/>
                <a:cs typeface="나눔고딕"/>
              </a:rPr>
              <a:t>다음부터</a:t>
            </a:r>
            <a:r>
              <a:rPr lang="en-US" altLang="ko-KR" sz="2000" dirty="0" smtClean="0"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ea typeface="나눔고딕"/>
                <a:cs typeface="나눔고딕"/>
              </a:rPr>
              <a:t>는</a:t>
            </a:r>
            <a:r>
              <a:rPr lang="en-US" altLang="ko-KR" sz="2000" dirty="0" smtClean="0">
                <a:ea typeface="나눔고딕"/>
                <a:cs typeface="나눔고딕"/>
              </a:rPr>
              <a:t>)</a:t>
            </a:r>
          </a:p>
          <a:p>
            <a:r>
              <a:rPr lang="ko-KR" altLang="en-US" sz="2000" dirty="0" smtClean="0">
                <a:ea typeface="나눔고딕"/>
                <a:cs typeface="나눔고딕"/>
              </a:rPr>
              <a:t>무척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en-US" sz="2000" dirty="0" smtClean="0">
                <a:ea typeface="나눔고딕"/>
                <a:cs typeface="나눔고딕"/>
              </a:rPr>
              <a:t>직접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endParaRPr lang="en-US" altLang="ko-KR" sz="2000" dirty="0">
              <a:ea typeface="나눔고딕"/>
              <a:cs typeface="나눔고딕"/>
            </a:endParaRPr>
          </a:p>
          <a:p>
            <a:r>
              <a:rPr lang="en-US" altLang="ko-KR" sz="2000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r>
              <a:rPr lang="en-US" altLang="ko-KR" sz="2000" dirty="0" smtClean="0">
                <a:ea typeface="나눔고딕"/>
                <a:cs typeface="나눔고딕"/>
              </a:rPr>
              <a:t>~</a:t>
            </a:r>
            <a:r>
              <a:rPr lang="ko-KR" altLang="en-US" sz="2000" dirty="0" smtClean="0">
                <a:ea typeface="나눔고딕"/>
                <a:cs typeface="나눔고딕"/>
              </a:rPr>
              <a:t>어서</a:t>
            </a:r>
            <a:r>
              <a:rPr lang="en-US" altLang="ko-KR" sz="2000" dirty="0" smtClean="0">
                <a:ea typeface="나눔고딕"/>
                <a:cs typeface="나눔고딕"/>
              </a:rPr>
              <a:t>/</a:t>
            </a:r>
            <a:r>
              <a:rPr lang="ko-KR" altLang="en-US" sz="2000" dirty="0" smtClean="0">
                <a:ea typeface="나눔고딕"/>
                <a:cs typeface="나눔고딕"/>
              </a:rPr>
              <a:t>아서</a:t>
            </a:r>
            <a:endParaRPr lang="en-US" altLang="ko-KR" sz="2000" dirty="0" smtClean="0">
              <a:ea typeface="나눔고딕"/>
              <a:cs typeface="나눔고딕"/>
            </a:endParaRPr>
          </a:p>
          <a:p>
            <a:endParaRPr lang="en-US" altLang="ko-KR" sz="2000" dirty="0" smtClean="0">
              <a:ea typeface="나눔고딕"/>
              <a:cs typeface="나눔고딕"/>
            </a:endParaRPr>
          </a:p>
          <a:p>
            <a:r>
              <a:rPr lang="ko-KR" altLang="ko-KR" sz="2000" dirty="0" smtClean="0">
                <a:ea typeface="나눔고딕"/>
                <a:cs typeface="나눔고딕"/>
              </a:rPr>
              <a:t>~</a:t>
            </a:r>
            <a:r>
              <a:rPr lang="ko-KR" altLang="en-US" sz="2000" dirty="0" smtClean="0">
                <a:ea typeface="나눔고딕"/>
                <a:cs typeface="나눔고딕"/>
              </a:rPr>
              <a:t>는</a:t>
            </a:r>
            <a:endParaRPr lang="en-US" altLang="ko-KR" sz="2000" dirty="0" smtClean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6950" y="1367538"/>
            <a:ext cx="24650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singer</a:t>
            </a:r>
          </a:p>
          <a:p>
            <a:r>
              <a:rPr lang="en-US" sz="2000" dirty="0" smtClean="0"/>
              <a:t>transportation; traffic</a:t>
            </a:r>
          </a:p>
          <a:p>
            <a:r>
              <a:rPr lang="en-US" sz="2000" dirty="0" smtClean="0"/>
              <a:t>day</a:t>
            </a:r>
          </a:p>
          <a:p>
            <a:r>
              <a:rPr lang="en-US" sz="2000" dirty="0" smtClean="0"/>
              <a:t>head; hair</a:t>
            </a:r>
          </a:p>
          <a:p>
            <a:r>
              <a:rPr lang="en-US" sz="2000" dirty="0" smtClean="0"/>
              <a:t>event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from next time</a:t>
            </a:r>
          </a:p>
          <a:p>
            <a:r>
              <a:rPr lang="en-US" sz="2000" dirty="0" smtClean="0"/>
              <a:t>very much</a:t>
            </a:r>
          </a:p>
          <a:p>
            <a:r>
              <a:rPr lang="en-US" sz="2000" dirty="0" smtClean="0"/>
              <a:t>directly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clausal connective (cause)</a:t>
            </a:r>
          </a:p>
          <a:p>
            <a:r>
              <a:rPr lang="en-US" sz="2000" dirty="0" smtClean="0"/>
              <a:t>noun modifying form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09322" y="1367538"/>
            <a:ext cx="253351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  <a:latin typeface="+mj-lt"/>
                <a:ea typeface="나눔고딕"/>
                <a:cs typeface="나눔고딕"/>
              </a:rPr>
              <a:t>VERB</a:t>
            </a: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늦다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들어오다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이사하다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en-US" altLang="ko-KR" sz="2000" b="1" dirty="0" smtClean="0">
                <a:solidFill>
                  <a:srgbClr val="008000"/>
                </a:solidFill>
                <a:latin typeface="+mj-lt"/>
                <a:ea typeface="나눔고딕"/>
                <a:cs typeface="나눔고딕"/>
              </a:rPr>
              <a:t>ADJECTIVE</a:t>
            </a: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막히다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복잡하다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불편하다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빠르다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아프다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+mj-lt"/>
                <a:ea typeface="나눔고딕"/>
                <a:cs typeface="나눔고딕"/>
              </a:rPr>
              <a:t>편하다</a:t>
            </a:r>
            <a:endParaRPr lang="en-US" altLang="ko-KR" sz="2000" dirty="0" smtClean="0">
              <a:latin typeface="+mj-lt"/>
              <a:ea typeface="나눔고딕"/>
              <a:cs typeface="나눔고딕"/>
            </a:endParaRPr>
          </a:p>
          <a:p>
            <a:endParaRPr lang="en-US" altLang="ko-KR" sz="2000" b="1" dirty="0">
              <a:solidFill>
                <a:srgbClr val="008000"/>
              </a:solidFill>
              <a:latin typeface="+mj-lt"/>
              <a:ea typeface="나눔고딕"/>
              <a:cs typeface="나눔고딕"/>
            </a:endParaRPr>
          </a:p>
          <a:p>
            <a:r>
              <a:rPr lang="en-US" altLang="ko-KR" sz="2000" b="1" dirty="0" smtClean="0">
                <a:solidFill>
                  <a:srgbClr val="008000"/>
                </a:solidFill>
                <a:latin typeface="+mj-lt"/>
                <a:ea typeface="나눔고딕"/>
                <a:cs typeface="나눔고딕"/>
              </a:rPr>
              <a:t>CONJUNCTION</a:t>
            </a:r>
          </a:p>
          <a:p>
            <a:r>
              <a:rPr lang="ko-KR" altLang="en-US" sz="2000" dirty="0" smtClean="0">
                <a:solidFill>
                  <a:srgbClr val="000000"/>
                </a:solidFill>
                <a:latin typeface="+mj-lt"/>
                <a:ea typeface="나눔고딕"/>
                <a:cs typeface="나눔고딕"/>
              </a:rPr>
              <a:t>그렇지만</a:t>
            </a:r>
            <a:endParaRPr lang="en-US" altLang="ko-KR" sz="2000" dirty="0" smtClean="0">
              <a:solidFill>
                <a:srgbClr val="000000"/>
              </a:solidFill>
              <a:latin typeface="+mj-lt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9582" y="1331538"/>
            <a:ext cx="23734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/>
          </a:p>
          <a:p>
            <a:r>
              <a:rPr lang="en-US" sz="2000" dirty="0" smtClean="0"/>
              <a:t>to be late</a:t>
            </a:r>
          </a:p>
          <a:p>
            <a:r>
              <a:rPr lang="en-US" sz="2000" dirty="0" smtClean="0"/>
              <a:t>to come in</a:t>
            </a:r>
          </a:p>
          <a:p>
            <a:r>
              <a:rPr lang="en-US" sz="2000" dirty="0" smtClean="0"/>
              <a:t>to move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to be blocked; congested</a:t>
            </a:r>
          </a:p>
          <a:p>
            <a:r>
              <a:rPr lang="en-US" sz="2000" dirty="0" smtClean="0"/>
              <a:t>to be crowded</a:t>
            </a:r>
          </a:p>
          <a:p>
            <a:r>
              <a:rPr lang="en-US" sz="2000" dirty="0" smtClean="0"/>
              <a:t>to be uncomfortable, inconvenient</a:t>
            </a:r>
          </a:p>
          <a:p>
            <a:r>
              <a:rPr lang="en-US" sz="2000" dirty="0" smtClean="0"/>
              <a:t>to be fast</a:t>
            </a:r>
          </a:p>
          <a:p>
            <a:r>
              <a:rPr lang="en-US" sz="2000" dirty="0" smtClean="0"/>
              <a:t>to be sick</a:t>
            </a:r>
          </a:p>
          <a:p>
            <a:r>
              <a:rPr lang="en-US" sz="2000" dirty="0" smtClean="0"/>
              <a:t>to be comfortable, convenient</a:t>
            </a:r>
          </a:p>
          <a:p>
            <a:endParaRPr lang="en-US" sz="2000" dirty="0"/>
          </a:p>
          <a:p>
            <a:r>
              <a:rPr lang="en-US" sz="2000" dirty="0" smtClean="0"/>
              <a:t>but, however</a:t>
            </a:r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108774"/>
              </p:ext>
            </p:extLst>
          </p:nvPr>
        </p:nvGraphicFramePr>
        <p:xfrm>
          <a:off x="1000501" y="67621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L10V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8" y="644289"/>
            <a:ext cx="642670" cy="55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129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1271" y="1381824"/>
            <a:ext cx="4077240" cy="6052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500" b="1" dirty="0" smtClean="0">
                <a:solidFill>
                  <a:srgbClr val="008000"/>
                </a:solidFill>
              </a:rPr>
              <a:t>NEW EXPRESSIONS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51271" y="2136510"/>
            <a:ext cx="8009000" cy="2378381"/>
          </a:xfrm>
          <a:prstGeom prst="roundRect">
            <a:avLst/>
          </a:prstGeom>
          <a:noFill/>
          <a:ln w="19050" cmpd="sng">
            <a:solidFill>
              <a:srgbClr val="008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죄송합니다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.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                           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     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  미안합니다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.</a:t>
            </a:r>
            <a:br>
              <a:rPr lang="en-US" altLang="ko-KR" sz="2300" dirty="0" smtClean="0">
                <a:solidFill>
                  <a:srgbClr val="000000"/>
                </a:solidFill>
                <a:effectLst/>
              </a:rPr>
            </a:b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lit. ‘I feel guilty.’                              lit. ‘I feel uncomfortable.’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51270" y="4868848"/>
            <a:ext cx="6423265" cy="1480219"/>
          </a:xfrm>
          <a:prstGeom prst="roundRect">
            <a:avLst/>
          </a:prstGeom>
          <a:noFill/>
          <a:ln w="19050" cmpd="sng">
            <a:solidFill>
              <a:srgbClr val="008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교통이 복잡하지요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?</a:t>
            </a:r>
            <a:br>
              <a:rPr lang="en-US" altLang="ko-KR" sz="2300" dirty="0" smtClean="0">
                <a:solidFill>
                  <a:srgbClr val="000000"/>
                </a:solidFill>
                <a:effectLst/>
              </a:rPr>
            </a:br>
            <a:r>
              <a:rPr lang="en-US" altLang="ko-KR" sz="2300" dirty="0" smtClean="0">
                <a:solidFill>
                  <a:srgbClr val="000000"/>
                </a:solidFill>
              </a:rPr>
              <a:t>‘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Traffic is complicated (=congested), isn’t it?’</a:t>
            </a:r>
            <a:br>
              <a:rPr lang="en-US" altLang="ko-KR" sz="2300" dirty="0" smtClean="0">
                <a:solidFill>
                  <a:srgbClr val="000000"/>
                </a:solidFill>
                <a:effectLst/>
              </a:rPr>
            </a:b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교통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=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transportation; traffic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4094261"/>
              </p:ext>
            </p:extLst>
          </p:nvPr>
        </p:nvGraphicFramePr>
        <p:xfrm>
          <a:off x="1000501" y="67621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Picture 1" descr="할머니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70" y="3157438"/>
            <a:ext cx="911754" cy="12080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2523" y="3668350"/>
            <a:ext cx="42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to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5746920" y="3668350"/>
            <a:ext cx="42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to</a:t>
            </a:r>
            <a:endParaRPr lang="en-US" sz="2200" dirty="0"/>
          </a:p>
        </p:txBody>
      </p:sp>
      <p:pic>
        <p:nvPicPr>
          <p:cNvPr id="6" name="Picture 5" descr="college stud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867" y="3240717"/>
            <a:ext cx="1179788" cy="1124731"/>
          </a:xfrm>
          <a:prstGeom prst="rect">
            <a:avLst/>
          </a:prstGeom>
        </p:spPr>
      </p:pic>
      <p:pic>
        <p:nvPicPr>
          <p:cNvPr id="10" name="Picture 9" descr="traffi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655" y="4943382"/>
            <a:ext cx="1547714" cy="135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3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1271" y="1381824"/>
            <a:ext cx="4077240" cy="6052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500" b="1" dirty="0" smtClean="0">
                <a:solidFill>
                  <a:srgbClr val="008000"/>
                </a:solidFill>
              </a:rPr>
              <a:t>NEW EXPRESSIONS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51271" y="2136510"/>
            <a:ext cx="8009000" cy="1249659"/>
          </a:xfrm>
          <a:prstGeom prst="roundRect">
            <a:avLst/>
          </a:prstGeom>
          <a:noFill/>
          <a:ln w="19050" cmpd="sng">
            <a:solidFill>
              <a:srgbClr val="008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3"/>
            </a:pP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똑똑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expresses a door knocking sound equivalent to “knock knock.”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761934"/>
              </p:ext>
            </p:extLst>
          </p:nvPr>
        </p:nvGraphicFramePr>
        <p:xfrm>
          <a:off x="1000501" y="67621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10" descr="kno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975" y="3748973"/>
            <a:ext cx="2289825" cy="2964175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2604404" y="4232711"/>
            <a:ext cx="1169142" cy="1169035"/>
          </a:xfrm>
          <a:prstGeom prst="wedgeEllipseCallout">
            <a:avLst>
              <a:gd name="adj1" fmla="val 78177"/>
              <a:gd name="adj2" fmla="val 16717"/>
            </a:avLst>
          </a:prstGeom>
          <a:solidFill>
            <a:srgbClr val="DBEE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000000"/>
                </a:solidFill>
              </a:rPr>
              <a:t>똑똑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5704606" y="3890064"/>
            <a:ext cx="2140871" cy="1269813"/>
          </a:xfrm>
          <a:prstGeom prst="wedgeEllipseCallout">
            <a:avLst>
              <a:gd name="adj1" fmla="val -87170"/>
              <a:gd name="adj2" fmla="val 3464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</a:rPr>
              <a:t>누구세요</a:t>
            </a:r>
            <a:r>
              <a:rPr lang="en-US" altLang="ko-KR" sz="2200" dirty="0" smtClean="0">
                <a:solidFill>
                  <a:schemeClr val="tx1"/>
                </a:solidFill>
              </a:rPr>
              <a:t>?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46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대화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1" r="6395" b="16899"/>
          <a:stretch/>
        </p:blipFill>
        <p:spPr>
          <a:xfrm>
            <a:off x="6644454" y="3589968"/>
            <a:ext cx="2499546" cy="190334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57200" y="2502548"/>
            <a:ext cx="6262004" cy="2039095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A:  </a:t>
            </a:r>
            <a:r>
              <a:rPr lang="ko-KR" altLang="en-US" sz="2300" dirty="0" smtClean="0">
                <a:solidFill>
                  <a:srgbClr val="FF0080"/>
                </a:solidFill>
                <a:effectLst/>
              </a:rPr>
              <a:t>전공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이 뭐예요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?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/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뭐 전공하세요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?		</a:t>
            </a:r>
            <a:br>
              <a:rPr lang="en-US" altLang="ko-KR" sz="2300" dirty="0" smtClean="0">
                <a:solidFill>
                  <a:srgbClr val="000000"/>
                </a:solidFill>
                <a:effectLst/>
              </a:rPr>
            </a:b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   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(What is your major?)</a:t>
            </a:r>
            <a:r>
              <a:rPr lang="en-US" altLang="ko-KR" sz="2300" dirty="0">
                <a:solidFill>
                  <a:srgbClr val="000000"/>
                </a:solidFill>
                <a:effectLst/>
              </a:rPr>
              <a:t/>
            </a:r>
            <a:br>
              <a:rPr lang="en-US" altLang="ko-KR" sz="2300" dirty="0">
                <a:solidFill>
                  <a:srgbClr val="000000"/>
                </a:solidFill>
                <a:effectLst/>
              </a:rPr>
            </a:b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B:  </a:t>
            </a:r>
            <a:r>
              <a:rPr lang="ko-KR" altLang="en-US" sz="2300" u="sng" dirty="0" smtClean="0">
                <a:solidFill>
                  <a:srgbClr val="000000"/>
                </a:solidFill>
                <a:effectLst/>
              </a:rPr>
              <a:t>심리학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전공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이에요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.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/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2300" u="sng" dirty="0" smtClean="0">
                <a:solidFill>
                  <a:srgbClr val="000000"/>
                </a:solidFill>
                <a:effectLst/>
              </a:rPr>
              <a:t>심리학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을 전공해요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.</a:t>
            </a:r>
            <a:r>
              <a:rPr lang="en-US" altLang="ko-KR" sz="2300" dirty="0">
                <a:solidFill>
                  <a:srgbClr val="000000"/>
                </a:solidFill>
                <a:effectLst/>
              </a:rPr>
              <a:t/>
            </a:r>
            <a:br>
              <a:rPr lang="en-US" altLang="ko-KR" sz="2300" dirty="0">
                <a:solidFill>
                  <a:srgbClr val="000000"/>
                </a:solidFill>
                <a:effectLst/>
              </a:rPr>
            </a:br>
            <a:r>
              <a:rPr lang="ko-KR" altLang="ko-KR" sz="230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  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(I major in psychology.)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4795200"/>
            <a:ext cx="6262004" cy="1396233"/>
          </a:xfrm>
          <a:prstGeom prst="roundRect">
            <a:avLst/>
          </a:prstGeom>
          <a:noFill/>
          <a:ln w="19050" cmpd="sng">
            <a:solidFill>
              <a:srgbClr val="E46C0A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A:  (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한국어</a:t>
            </a:r>
            <a:r>
              <a:rPr lang="ko-KR" altLang="ko-KR" sz="2300" dirty="0" smtClean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테니스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수영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,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etc.) </a:t>
            </a:r>
            <a:r>
              <a:rPr lang="ko-KR" altLang="en-US" sz="2300" dirty="0" smtClean="0">
                <a:solidFill>
                  <a:srgbClr val="FF0080"/>
                </a:solidFill>
                <a:effectLst/>
              </a:rPr>
              <a:t>얼마 동안 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배웠어요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B:  </a:t>
            </a:r>
            <a:r>
              <a:rPr lang="ko-KR" altLang="en-US" sz="2300" u="sng" dirty="0" smtClean="0">
                <a:solidFill>
                  <a:srgbClr val="000000"/>
                </a:solidFill>
                <a:effectLst/>
              </a:rPr>
              <a:t>일</a:t>
            </a:r>
            <a:r>
              <a:rPr lang="en-US" altLang="ko-KR" sz="2300" u="sng" dirty="0" smtClean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2300" u="sng" dirty="0" smtClean="0">
                <a:solidFill>
                  <a:srgbClr val="000000"/>
                </a:solidFill>
                <a:effectLst/>
              </a:rPr>
              <a:t>년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2300" dirty="0" smtClean="0">
                <a:solidFill>
                  <a:srgbClr val="000000"/>
                </a:solidFill>
                <a:effectLst/>
              </a:rPr>
              <a:t>동안 배웠어요</a:t>
            </a:r>
            <a:r>
              <a:rPr lang="en-US" altLang="ko-KR" sz="2300" dirty="0" smtClean="0">
                <a:solidFill>
                  <a:srgbClr val="000000"/>
                </a:solidFill>
                <a:effectLst/>
              </a:rPr>
              <a:t>.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091553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ko-KR" altLang="en-US" sz="33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300" b="1" dirty="0" smtClean="0">
                          <a:latin typeface="+mn-lt"/>
                          <a:cs typeface="Arial Black"/>
                        </a:rPr>
                        <a:t>             </a:t>
                      </a:r>
                      <a:r>
                        <a:rPr lang="ko-KR" altLang="en-US" sz="3200" b="1" dirty="0" smtClean="0">
                          <a:solidFill>
                            <a:schemeClr val="tx1"/>
                          </a:solidFill>
                        </a:rPr>
                        <a:t>말하기 연습 </a:t>
                      </a:r>
                      <a:r>
                        <a:rPr lang="en-US" altLang="ko-KR" sz="3200" b="1" dirty="0" smtClean="0">
                          <a:solidFill>
                            <a:schemeClr val="tx1"/>
                          </a:solidFill>
                        </a:rPr>
                        <a:t>Speaking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 descr="Convers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pic>
        <p:nvPicPr>
          <p:cNvPr id="12" name="Picture 11" descr="activit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4533" y="1756161"/>
            <a:ext cx="7234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questions with your classmates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 in example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반 친구들과 보기와 같이 묻고 대답하세요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06192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500" y="1543359"/>
            <a:ext cx="6752475" cy="4956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200" b="1" dirty="0" smtClean="0">
                <a:solidFill>
                  <a:schemeClr val="accent1">
                    <a:lumMod val="75000"/>
                  </a:schemeClr>
                </a:solidFill>
              </a:rPr>
              <a:t>(Mark is late for the Korean placement test.)</a:t>
            </a:r>
          </a:p>
          <a:p>
            <a:pPr>
              <a:lnSpc>
                <a:spcPct val="120000"/>
              </a:lnSpc>
            </a:pPr>
            <a:r>
              <a:rPr lang="en-US" altLang="ko-KR" sz="2200" b="1" dirty="0" smtClean="0">
                <a:solidFill>
                  <a:srgbClr val="000000"/>
                </a:solidFill>
              </a:rPr>
              <a:t>			(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똑똑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교수님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안녕하세요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교수님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마크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 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늦어서 죄송합니다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200" b="1" dirty="0" smtClean="0">
                <a:solidFill>
                  <a:srgbClr val="000000"/>
                </a:solidFill>
              </a:rPr>
              <a:t>	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차가 많이 막혀서 늦었습니다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교수님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</a:t>
            </a:r>
            <a:r>
              <a:rPr lang="en-US" altLang="ko-KR" sz="2200" b="1" dirty="0">
                <a:solidFill>
                  <a:srgbClr val="000000"/>
                </a:solidFill>
              </a:rPr>
              <a:t>	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교통이 무척 복잡하지요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?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 뭐 타고 왔어요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마크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</a:t>
            </a:r>
            <a:r>
              <a:rPr lang="en-US" altLang="ko-KR" sz="2200" b="1" dirty="0">
                <a:solidFill>
                  <a:srgbClr val="000000"/>
                </a:solidFill>
              </a:rPr>
              <a:t>	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여기까지 직접 오는          버스가 없어서</a:t>
            </a:r>
            <a:endParaRPr lang="en-US" altLang="ko-KR" sz="2200" b="1" dirty="0" smtClean="0">
              <a:solidFill>
                <a:srgbClr val="00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200" b="1" dirty="0">
                <a:solidFill>
                  <a:srgbClr val="000000"/>
                </a:solidFill>
              </a:rPr>
              <a:t>	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택시를 타고 왔어요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교수님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 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택시도 괜찮지만 다음부터는 지하철을 타세요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200" b="1" dirty="0">
                <a:solidFill>
                  <a:srgbClr val="000000"/>
                </a:solidFill>
              </a:rPr>
              <a:t>	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지하철이 빠르고 편해요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마크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여기 오는 지하철은 몇 호선이에요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교수님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		2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호선이에요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7627561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늦어서 죄송합니다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45605" y="2831279"/>
            <a:ext cx="7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76092"/>
                </a:solidFill>
              </a:rPr>
              <a:t>G10.4</a:t>
            </a:r>
            <a:endParaRPr lang="en-US" dirty="0">
              <a:solidFill>
                <a:srgbClr val="37609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45605" y="3990208"/>
            <a:ext cx="7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76092"/>
                </a:solidFill>
              </a:rPr>
              <a:t>G10.</a:t>
            </a:r>
            <a:r>
              <a:rPr lang="en-US" altLang="ko-KR" dirty="0" smtClean="0">
                <a:solidFill>
                  <a:srgbClr val="376092"/>
                </a:solidFill>
              </a:rPr>
              <a:t>5</a:t>
            </a:r>
            <a:endParaRPr lang="en-US" dirty="0">
              <a:solidFill>
                <a:srgbClr val="376092"/>
              </a:solidFill>
            </a:endParaRPr>
          </a:p>
        </p:txBody>
      </p:sp>
      <p:pic>
        <p:nvPicPr>
          <p:cNvPr id="4" name="Picture 3" descr="L10_C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811" y="2063837"/>
            <a:ext cx="2903189" cy="1534883"/>
          </a:xfrm>
          <a:prstGeom prst="rect">
            <a:avLst/>
          </a:prstGeom>
        </p:spPr>
      </p:pic>
      <p:pic>
        <p:nvPicPr>
          <p:cNvPr id="8" name="L10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9" y="676211"/>
            <a:ext cx="605473" cy="5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1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4213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어서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아서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en-US" altLang="ko-KR" sz="2600" b="1" dirty="0" smtClean="0"/>
                        <a:t>(cause)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 descr="한국어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78" y="1990472"/>
            <a:ext cx="2878873" cy="21591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778" y="4149627"/>
            <a:ext cx="3345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한국어를 왜 배우세요</a:t>
            </a:r>
            <a:r>
              <a:rPr lang="en-US" altLang="ko-KR" sz="2800" b="1" dirty="0" smtClean="0"/>
              <a:t>?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94213" y="1990472"/>
            <a:ext cx="399340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2500" dirty="0" smtClean="0"/>
              <a:t> 재미있</a:t>
            </a:r>
            <a:r>
              <a:rPr lang="ko-KR" altLang="en-US" sz="2500" dirty="0" smtClean="0">
                <a:solidFill>
                  <a:srgbClr val="FF0080"/>
                </a:solidFill>
              </a:rPr>
              <a:t>어서</a:t>
            </a:r>
            <a:r>
              <a:rPr lang="ko-KR" altLang="en-US" sz="2500" dirty="0" smtClean="0"/>
              <a:t>요</a:t>
            </a:r>
            <a:r>
              <a:rPr lang="en-US" altLang="ko-KR" sz="2500" dirty="0" smtClean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sz="2500" dirty="0" smtClean="0"/>
          </a:p>
          <a:p>
            <a:pPr marL="342900" indent="-342900">
              <a:buFont typeface="+mj-ea"/>
              <a:buAutoNum type="circleNumDbPlain"/>
            </a:pPr>
            <a:r>
              <a:rPr lang="ko-KR" altLang="ko-KR" sz="2500" dirty="0"/>
              <a:t> </a:t>
            </a:r>
            <a:r>
              <a:rPr lang="ko-KR" altLang="en-US" sz="2500" dirty="0" smtClean="0"/>
              <a:t>케이팝을 좋아</a:t>
            </a:r>
            <a:r>
              <a:rPr lang="ko-KR" altLang="en-US" sz="2500" dirty="0" smtClean="0">
                <a:solidFill>
                  <a:srgbClr val="FF0080"/>
                </a:solidFill>
              </a:rPr>
              <a:t>해서</a:t>
            </a:r>
            <a:r>
              <a:rPr lang="ko-KR" altLang="en-US" sz="2500" dirty="0" smtClean="0"/>
              <a:t>요</a:t>
            </a:r>
            <a:r>
              <a:rPr lang="en-US" altLang="ko-KR" sz="2500" dirty="0" smtClean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sz="2500" dirty="0" smtClean="0"/>
          </a:p>
          <a:p>
            <a:pPr marL="342900" indent="-342900">
              <a:buFont typeface="+mj-ea"/>
              <a:buAutoNum type="circleNumDbPlain"/>
            </a:pPr>
            <a:r>
              <a:rPr lang="ko-KR" altLang="ko-KR" sz="2500" dirty="0"/>
              <a:t> </a:t>
            </a:r>
            <a:r>
              <a:rPr lang="ko-KR" altLang="en-US" sz="2500" dirty="0" smtClean="0"/>
              <a:t>한국인 남자</a:t>
            </a:r>
            <a:r>
              <a:rPr lang="en-US" altLang="ko-KR" sz="2500" dirty="0" smtClean="0"/>
              <a:t>/</a:t>
            </a:r>
            <a:r>
              <a:rPr lang="ko-KR" altLang="en-US" sz="2500" dirty="0" smtClean="0"/>
              <a:t>여자친구를 </a:t>
            </a:r>
            <a:r>
              <a:rPr lang="en-US" altLang="ko-KR" sz="2500" dirty="0" smtClean="0"/>
              <a:t/>
            </a:r>
            <a:br>
              <a:rPr lang="en-US" altLang="ko-KR" sz="2500" dirty="0" smtClean="0"/>
            </a:br>
            <a:r>
              <a:rPr lang="ko-KR" altLang="en-US" sz="2500" dirty="0" smtClean="0"/>
              <a:t> 사귀고 싶</a:t>
            </a:r>
            <a:r>
              <a:rPr lang="ko-KR" altLang="en-US" sz="2500" dirty="0" smtClean="0">
                <a:solidFill>
                  <a:srgbClr val="FF0080"/>
                </a:solidFill>
              </a:rPr>
              <a:t>어서</a:t>
            </a:r>
            <a:r>
              <a:rPr lang="ko-KR" altLang="en-US" sz="2500" dirty="0" smtClean="0"/>
              <a:t>요</a:t>
            </a:r>
            <a:r>
              <a:rPr lang="en-US" altLang="ko-KR" sz="2500" dirty="0" smtClean="0"/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sz="2500" dirty="0" smtClean="0"/>
          </a:p>
          <a:p>
            <a:pPr marL="342900" indent="-342900">
              <a:buFont typeface="+mj-ea"/>
              <a:buAutoNum type="circleNumDbPlain"/>
            </a:pPr>
            <a:r>
              <a:rPr lang="ko-KR" altLang="en-US" sz="2500" dirty="0" smtClean="0"/>
              <a:t> 한국에서 일하고 싶</a:t>
            </a:r>
            <a:r>
              <a:rPr lang="ko-KR" altLang="en-US" sz="2500" dirty="0" smtClean="0">
                <a:solidFill>
                  <a:srgbClr val="FF0080"/>
                </a:solidFill>
              </a:rPr>
              <a:t>어서</a:t>
            </a:r>
            <a:r>
              <a:rPr lang="ko-KR" altLang="en-US" sz="2500" dirty="0" smtClean="0"/>
              <a:t>요</a:t>
            </a:r>
            <a:r>
              <a:rPr lang="en-US" altLang="ko-KR" sz="2500" dirty="0" smtClean="0"/>
              <a:t>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58697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685304847"/>
              </p:ext>
            </p:extLst>
          </p:nvPr>
        </p:nvGraphicFramePr>
        <p:xfrm>
          <a:off x="491067" y="626533"/>
          <a:ext cx="8094133" cy="5503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09748" y="5332064"/>
            <a:ext cx="6863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Ministry of Culture, Sports and Tourism (MCST) &amp; King </a:t>
            </a:r>
            <a:r>
              <a:rPr lang="en-US" dirty="0" err="1" smtClean="0"/>
              <a:t>Sejong</a:t>
            </a:r>
            <a:r>
              <a:rPr lang="en-US" dirty="0" smtClean="0"/>
              <a:t> Institute, </a:t>
            </a:r>
            <a:br>
              <a:rPr lang="en-US" dirty="0" smtClean="0"/>
            </a:br>
            <a:r>
              <a:rPr lang="en-US" dirty="0" smtClean="0"/>
              <a:t>Cited in </a:t>
            </a:r>
            <a:r>
              <a:rPr lang="en-US" dirty="0" err="1" smtClean="0"/>
              <a:t>NoCut</a:t>
            </a:r>
            <a:r>
              <a:rPr lang="en-US" dirty="0" smtClean="0"/>
              <a:t> News (May, 2013)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77159" y="2251461"/>
            <a:ext cx="2353733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</a:t>
            </a:r>
            <a:r>
              <a:rPr lang="en-US" altLang="ko-KR" dirty="0" smtClean="0"/>
              <a:t> </a:t>
            </a:r>
            <a:r>
              <a:rPr lang="ko-KR" altLang="en-US" dirty="0" smtClean="0"/>
              <a:t>대중 문화가 </a:t>
            </a:r>
            <a:endParaRPr lang="en-US" altLang="ko-KR" dirty="0" smtClean="0"/>
          </a:p>
          <a:p>
            <a:r>
              <a:rPr lang="ko-KR" altLang="en-US" dirty="0" smtClean="0"/>
              <a:t>좋아서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77159" y="3056084"/>
            <a:ext cx="2353733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한국에서 일하고 싶어서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77159" y="3860128"/>
            <a:ext cx="2353733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궁금해서</a:t>
            </a:r>
            <a:endParaRPr lang="en-US" altLang="ko-KR" dirty="0" smtClean="0"/>
          </a:p>
          <a:p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622845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어서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아서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en-US" altLang="ko-KR" sz="2600" b="1" dirty="0" smtClean="0"/>
                        <a:t>(cause)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96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738498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어서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아서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en-US" altLang="ko-KR" sz="2600" b="1" dirty="0" smtClean="0"/>
                        <a:t>(cause)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77201" y="1417638"/>
            <a:ext cx="405651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400" dirty="0" smtClean="0"/>
              <a:t>예</a:t>
            </a:r>
            <a:r>
              <a:rPr lang="ko-KR" altLang="en-US" sz="2400" dirty="0" smtClean="0">
                <a:solidFill>
                  <a:srgbClr val="FF0080"/>
                </a:solidFill>
              </a:rPr>
              <a:t>뻐서</a:t>
            </a:r>
            <a:r>
              <a:rPr lang="ko-KR" altLang="en-US" sz="2400" dirty="0" smtClean="0"/>
              <a:t>요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r>
              <a:rPr lang="en-US" altLang="ko-KR" sz="2400" dirty="0" smtClean="0"/>
              <a:t>Because she’s pretty.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pPr marL="342900" indent="-342900">
              <a:buAutoNum type="arabicParenR"/>
            </a:pPr>
            <a:r>
              <a:rPr lang="ko-KR" altLang="en-US" sz="2400" dirty="0" smtClean="0"/>
              <a:t>못 생</a:t>
            </a:r>
            <a:r>
              <a:rPr lang="ko-KR" altLang="en-US" sz="2400" dirty="0" smtClean="0">
                <a:solidFill>
                  <a:srgbClr val="FF0080"/>
                </a:solidFill>
              </a:rPr>
              <a:t>겨서</a:t>
            </a:r>
            <a:r>
              <a:rPr lang="ko-KR" altLang="en-US" sz="2400" dirty="0" smtClean="0"/>
              <a:t>요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     Because she’s ugly.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3) </a:t>
            </a:r>
            <a:r>
              <a:rPr lang="ko-KR" altLang="en-US" sz="2400" dirty="0" smtClean="0"/>
              <a:t>심심</a:t>
            </a:r>
            <a:r>
              <a:rPr lang="ko-KR" altLang="en-US" sz="2400" dirty="0" smtClean="0">
                <a:solidFill>
                  <a:srgbClr val="0080FF"/>
                </a:solidFill>
              </a:rPr>
              <a:t>해서</a:t>
            </a:r>
            <a:r>
              <a:rPr lang="ko-KR" altLang="en-US" sz="2400" dirty="0" smtClean="0"/>
              <a:t>요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Because she’s bored.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r>
              <a:rPr lang="en-US" altLang="ko-KR" sz="2400" dirty="0" smtClean="0"/>
              <a:t>4) </a:t>
            </a:r>
            <a:r>
              <a:rPr lang="ko-KR" altLang="en-US" sz="2400" dirty="0" smtClean="0"/>
              <a:t>시간이 많</a:t>
            </a:r>
            <a:r>
              <a:rPr lang="ko-KR" altLang="en-US" sz="2400" dirty="0" smtClean="0">
                <a:solidFill>
                  <a:srgbClr val="0080FF"/>
                </a:solidFill>
              </a:rPr>
              <a:t>아서</a:t>
            </a:r>
            <a:r>
              <a:rPr lang="ko-KR" altLang="en-US" sz="2400" dirty="0" smtClean="0"/>
              <a:t>요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Because she has much time.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5) </a:t>
            </a:r>
            <a:r>
              <a:rPr lang="ko-KR" altLang="en-US" sz="2400" dirty="0" smtClean="0"/>
              <a:t>그냥</a:t>
            </a:r>
            <a:r>
              <a:rPr lang="en-US" altLang="ko-KR" sz="2400" dirty="0" smtClean="0"/>
              <a:t>  Just because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865386" y="1855120"/>
            <a:ext cx="2604103" cy="892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prstClr val="black"/>
                </a:solidFill>
                <a:cs typeface="+mj-cs"/>
              </a:rPr>
              <a:t>왜 </a:t>
            </a:r>
            <a:r>
              <a:rPr lang="ko-KR" altLang="en-US" sz="2600" b="1" dirty="0" smtClean="0">
                <a:solidFill>
                  <a:prstClr val="black"/>
                </a:solidFill>
                <a:cs typeface="+mj-cs"/>
              </a:rPr>
              <a:t>누나는 </a:t>
            </a:r>
            <a:r>
              <a:rPr lang="ko-KR" altLang="en-US" sz="2600" b="1" dirty="0">
                <a:solidFill>
                  <a:prstClr val="black"/>
                </a:solidFill>
                <a:cs typeface="+mj-cs"/>
              </a:rPr>
              <a:t>셀카를 </a:t>
            </a:r>
            <a:endParaRPr lang="en-US" altLang="ko-KR" sz="2600" b="1" dirty="0" smtClean="0">
              <a:solidFill>
                <a:prstClr val="black"/>
              </a:solidFill>
              <a:cs typeface="+mj-cs"/>
            </a:endParaRPr>
          </a:p>
          <a:p>
            <a:r>
              <a:rPr lang="ko-KR" altLang="en-US" sz="2600" b="1" dirty="0" smtClean="0">
                <a:solidFill>
                  <a:prstClr val="black"/>
                </a:solidFill>
                <a:cs typeface="+mj-cs"/>
              </a:rPr>
              <a:t>많이 </a:t>
            </a:r>
            <a:r>
              <a:rPr lang="ko-KR" altLang="en-US" sz="2600" b="1" dirty="0">
                <a:solidFill>
                  <a:prstClr val="black"/>
                </a:solidFill>
                <a:cs typeface="+mj-cs"/>
              </a:rPr>
              <a:t>찍어요</a:t>
            </a:r>
            <a:r>
              <a:rPr lang="en-US" altLang="ko-KR" sz="2600" b="1" dirty="0">
                <a:solidFill>
                  <a:prstClr val="black"/>
                </a:solidFill>
                <a:cs typeface="+mj-cs"/>
              </a:rPr>
              <a:t>?</a:t>
            </a:r>
            <a:endParaRPr lang="en-US" sz="2600" dirty="0"/>
          </a:p>
        </p:txBody>
      </p:sp>
      <p:pic>
        <p:nvPicPr>
          <p:cNvPr id="3" name="Picture 2" descr="셀카봉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6" y="3090320"/>
            <a:ext cx="3682790" cy="210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9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13085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어서 </a:t>
                      </a:r>
                      <a:r>
                        <a:rPr lang="en-US" altLang="ko-KR" sz="2600" b="1" dirty="0" smtClean="0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아서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en-US" altLang="ko-KR" sz="2600" b="1" dirty="0" smtClean="0"/>
                        <a:t>(cause)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865386" y="1855120"/>
            <a:ext cx="2604103" cy="8925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2600" b="1" dirty="0">
                <a:solidFill>
                  <a:prstClr val="black"/>
                </a:solidFill>
                <a:cs typeface="+mj-cs"/>
              </a:rPr>
              <a:t>왜 </a:t>
            </a:r>
            <a:r>
              <a:rPr lang="ko-KR" altLang="en-US" sz="2600" b="1" dirty="0" smtClean="0">
                <a:solidFill>
                  <a:prstClr val="black"/>
                </a:solidFill>
                <a:cs typeface="+mj-cs"/>
              </a:rPr>
              <a:t>친구가</a:t>
            </a:r>
            <a:r>
              <a:rPr lang="ko-KR" altLang="en-US" sz="2600" b="1" dirty="0">
                <a:solidFill>
                  <a:prstClr val="black"/>
                </a:solidFill>
                <a:cs typeface="+mj-cs"/>
              </a:rPr>
              <a:t> </a:t>
            </a:r>
            <a:r>
              <a:rPr lang="ko-KR" altLang="en-US" sz="2600" b="1" dirty="0" smtClean="0">
                <a:solidFill>
                  <a:prstClr val="black"/>
                </a:solidFill>
                <a:cs typeface="+mj-cs"/>
              </a:rPr>
              <a:t>수업에 </a:t>
            </a:r>
            <a:endParaRPr lang="en-US" altLang="ko-KR" sz="2600" b="1" dirty="0" smtClean="0">
              <a:solidFill>
                <a:prstClr val="black"/>
              </a:solidFill>
              <a:cs typeface="+mj-cs"/>
            </a:endParaRPr>
          </a:p>
          <a:p>
            <a:r>
              <a:rPr lang="ko-KR" altLang="en-US" sz="2600" b="1" dirty="0" smtClean="0">
                <a:solidFill>
                  <a:prstClr val="black"/>
                </a:solidFill>
                <a:cs typeface="+mj-cs"/>
              </a:rPr>
              <a:t>안 왔어요</a:t>
            </a:r>
            <a:r>
              <a:rPr lang="en-US" altLang="ko-KR" sz="2600" b="1" dirty="0">
                <a:solidFill>
                  <a:prstClr val="black"/>
                </a:solidFill>
                <a:cs typeface="+mj-cs"/>
              </a:rPr>
              <a:t>?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4693328" y="1417638"/>
            <a:ext cx="401534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sz="2400" dirty="0" smtClean="0"/>
              <a:t>아</a:t>
            </a:r>
            <a:r>
              <a:rPr lang="ko-KR" altLang="en-US" sz="2400" dirty="0" smtClean="0">
                <a:solidFill>
                  <a:srgbClr val="0080FF"/>
                </a:solidFill>
              </a:rPr>
              <a:t>파서</a:t>
            </a:r>
            <a:r>
              <a:rPr lang="ko-KR" altLang="en-US" sz="2400" dirty="0" smtClean="0"/>
              <a:t>요</a:t>
            </a:r>
            <a:r>
              <a:rPr lang="en-US" altLang="ko-KR" sz="2400" dirty="0" smtClean="0"/>
              <a:t>.</a:t>
            </a:r>
            <a:br>
              <a:rPr lang="en-US" altLang="ko-KR" sz="2400" dirty="0" smtClean="0"/>
            </a:br>
            <a:r>
              <a:rPr lang="en-US" altLang="ko-KR" sz="2400" dirty="0" smtClean="0"/>
              <a:t>Because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he’s sick.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pPr marL="342900" indent="-342900">
              <a:buAutoNum type="arabicParenR"/>
            </a:pPr>
            <a:r>
              <a:rPr lang="ko-KR" altLang="en-US" sz="2400" dirty="0" smtClean="0"/>
              <a:t>못 생</a:t>
            </a:r>
            <a:r>
              <a:rPr lang="ko-KR" altLang="en-US" sz="2400" dirty="0" smtClean="0">
                <a:solidFill>
                  <a:srgbClr val="FF0080"/>
                </a:solidFill>
              </a:rPr>
              <a:t>겨서</a:t>
            </a:r>
            <a:r>
              <a:rPr lang="ko-KR" altLang="en-US" sz="2400" dirty="0" smtClean="0"/>
              <a:t>요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     Because he’s ugly.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3) </a:t>
            </a:r>
            <a:r>
              <a:rPr lang="ko-KR" altLang="en-US" sz="2400" dirty="0" smtClean="0"/>
              <a:t>바</a:t>
            </a:r>
            <a:r>
              <a:rPr lang="ko-KR" altLang="en-US" sz="2400" dirty="0" smtClean="0">
                <a:solidFill>
                  <a:srgbClr val="0080FF"/>
                </a:solidFill>
              </a:rPr>
              <a:t>빠서</a:t>
            </a:r>
            <a:r>
              <a:rPr lang="ko-KR" altLang="en-US" sz="2400" dirty="0" smtClean="0"/>
              <a:t>요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Because he is busy.</a:t>
            </a:r>
          </a:p>
          <a:p>
            <a:pPr marL="342900" indent="-342900">
              <a:buAutoNum type="arabicParenR"/>
            </a:pPr>
            <a:endParaRPr lang="en-US" sz="2400" dirty="0"/>
          </a:p>
          <a:p>
            <a:r>
              <a:rPr lang="en-US" altLang="ko-KR" sz="2400" dirty="0" smtClean="0"/>
              <a:t>4) </a:t>
            </a:r>
            <a:r>
              <a:rPr lang="ko-KR" altLang="en-US" sz="2400" dirty="0" smtClean="0"/>
              <a:t>게임하고 있</a:t>
            </a:r>
            <a:r>
              <a:rPr lang="ko-KR" altLang="en-US" sz="2400" dirty="0" smtClean="0">
                <a:solidFill>
                  <a:srgbClr val="FF0080"/>
                </a:solidFill>
              </a:rPr>
              <a:t>어서</a:t>
            </a:r>
            <a:r>
              <a:rPr lang="ko-KR" altLang="en-US" sz="2400" dirty="0" smtClean="0"/>
              <a:t>요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Because he is playing game.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5) </a:t>
            </a:r>
            <a:r>
              <a:rPr lang="ko-KR" altLang="en-US" sz="2400" dirty="0" smtClean="0"/>
              <a:t>그냥</a:t>
            </a:r>
            <a:r>
              <a:rPr lang="en-US" altLang="ko-KR" sz="2400" dirty="0" smtClean="0"/>
              <a:t>  Just because</a:t>
            </a:r>
            <a:endParaRPr lang="en-US" sz="2400" dirty="0"/>
          </a:p>
        </p:txBody>
      </p:sp>
      <p:pic>
        <p:nvPicPr>
          <p:cNvPr id="3" name="Picture 2" descr="absenc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48" y="3233110"/>
            <a:ext cx="1896007" cy="250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2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199468"/>
              </p:ext>
            </p:extLst>
          </p:nvPr>
        </p:nvGraphicFramePr>
        <p:xfrm>
          <a:off x="1219199" y="2387601"/>
          <a:ext cx="6739467" cy="38184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6489"/>
                <a:gridCol w="2246489"/>
                <a:gridCol w="2246489"/>
              </a:tblGrid>
              <a:tr h="5454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Dictionary form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400" dirty="0" smtClean="0">
                          <a:solidFill>
                            <a:srgbClr val="FF0080"/>
                          </a:solidFill>
                        </a:rPr>
                        <a:t>어요 </a:t>
                      </a:r>
                      <a:r>
                        <a:rPr lang="en-US" altLang="ko-KR" sz="2400" dirty="0" smtClean="0"/>
                        <a:t>/</a:t>
                      </a:r>
                      <a:r>
                        <a:rPr lang="ko-KR" altLang="en-US" sz="2400" dirty="0" smtClean="0"/>
                        <a:t> </a:t>
                      </a:r>
                      <a:r>
                        <a:rPr lang="ko-KR" altLang="en-US" sz="2400" dirty="0" smtClean="0">
                          <a:solidFill>
                            <a:srgbClr val="0080FF"/>
                          </a:solidFill>
                        </a:rPr>
                        <a:t>아요</a:t>
                      </a:r>
                      <a:endParaRPr lang="en-US" sz="2400" dirty="0">
                        <a:solidFill>
                          <a:srgbClr val="008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400" dirty="0" smtClean="0">
                          <a:solidFill>
                            <a:srgbClr val="FF0080"/>
                          </a:solidFill>
                        </a:rPr>
                        <a:t>어서</a:t>
                      </a:r>
                      <a:r>
                        <a:rPr lang="ko-KR" altLang="en-US" sz="2400" dirty="0" smtClean="0"/>
                        <a:t> </a:t>
                      </a:r>
                      <a:r>
                        <a:rPr lang="en-US" altLang="ko-KR" sz="2400" dirty="0" smtClean="0"/>
                        <a:t>/</a:t>
                      </a:r>
                      <a:r>
                        <a:rPr lang="ko-KR" altLang="en-US" sz="2400" dirty="0" smtClean="0"/>
                        <a:t> </a:t>
                      </a:r>
                      <a:r>
                        <a:rPr lang="ko-KR" altLang="en-US" sz="2400" dirty="0" smtClean="0">
                          <a:solidFill>
                            <a:srgbClr val="0080FF"/>
                          </a:solidFill>
                        </a:rPr>
                        <a:t>아서</a:t>
                      </a:r>
                      <a:endParaRPr lang="en-US" sz="2400" dirty="0">
                        <a:solidFill>
                          <a:srgbClr val="008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4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좋다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좋</a:t>
                      </a:r>
                      <a:r>
                        <a:rPr lang="ko-KR" altLang="en-US" sz="2400" dirty="0" smtClean="0">
                          <a:solidFill>
                            <a:srgbClr val="0080FF"/>
                          </a:solidFill>
                        </a:rPr>
                        <a:t>아요</a:t>
                      </a:r>
                      <a:endParaRPr lang="en-US" sz="2400" dirty="0">
                        <a:solidFill>
                          <a:srgbClr val="008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</a:rPr>
                        <a:t>좋아서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4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아프다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아</a:t>
                      </a:r>
                      <a:r>
                        <a:rPr lang="ko-KR" altLang="en-US" sz="2400" dirty="0" smtClean="0">
                          <a:solidFill>
                            <a:srgbClr val="0080FF"/>
                          </a:solidFill>
                        </a:rPr>
                        <a:t>파요</a:t>
                      </a:r>
                      <a:endParaRPr lang="en-US" sz="2400" dirty="0">
                        <a:solidFill>
                          <a:srgbClr val="008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</a:rPr>
                        <a:t>아파서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4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늦다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늦</a:t>
                      </a:r>
                      <a:r>
                        <a:rPr lang="ko-KR" altLang="en-US" sz="2400" dirty="0" smtClean="0">
                          <a:solidFill>
                            <a:srgbClr val="FF0080"/>
                          </a:solidFill>
                        </a:rPr>
                        <a:t>어요</a:t>
                      </a:r>
                      <a:endParaRPr lang="en-US" sz="2400" dirty="0">
                        <a:solidFill>
                          <a:srgbClr val="FF00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</a:rPr>
                        <a:t>늦어서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4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재미있다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재미있</a:t>
                      </a:r>
                      <a:r>
                        <a:rPr lang="ko-KR" altLang="en-US" sz="2400" dirty="0" smtClean="0">
                          <a:solidFill>
                            <a:srgbClr val="FF0080"/>
                          </a:solidFill>
                        </a:rPr>
                        <a:t>어요</a:t>
                      </a:r>
                      <a:endParaRPr lang="en-US" sz="2400" dirty="0">
                        <a:solidFill>
                          <a:srgbClr val="FF00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</a:rPr>
                        <a:t>재미있어서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4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복잡하다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복잡</a:t>
                      </a:r>
                      <a:r>
                        <a:rPr lang="ko-KR" altLang="en-US" sz="2400" dirty="0" smtClean="0">
                          <a:solidFill>
                            <a:srgbClr val="0080FF"/>
                          </a:solidFill>
                        </a:rPr>
                        <a:t>해요</a:t>
                      </a:r>
                      <a:endParaRPr lang="en-US" sz="2400" dirty="0">
                        <a:solidFill>
                          <a:srgbClr val="008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</a:rPr>
                        <a:t>복잡해서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549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가깝다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가까</a:t>
                      </a:r>
                      <a:r>
                        <a:rPr lang="ko-KR" altLang="en-US" sz="2400" dirty="0" smtClean="0">
                          <a:solidFill>
                            <a:srgbClr val="FF0080"/>
                          </a:solidFill>
                        </a:rPr>
                        <a:t>워요</a:t>
                      </a:r>
                      <a:endParaRPr lang="en-US" sz="2400" dirty="0">
                        <a:solidFill>
                          <a:srgbClr val="FF008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bg1"/>
                          </a:solidFill>
                        </a:rPr>
                        <a:t>가까워서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26267" y="1693332"/>
            <a:ext cx="3687000" cy="461665"/>
          </a:xfrm>
          <a:prstGeom prst="rect">
            <a:avLst/>
          </a:prstGeom>
          <a:solidFill>
            <a:srgbClr val="DBEEF4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</a:rPr>
              <a:t>어요</a:t>
            </a:r>
            <a:r>
              <a:rPr lang="ko-KR" altLang="en-US" sz="2400" dirty="0" smtClean="0"/>
              <a:t> </a:t>
            </a:r>
            <a:r>
              <a:rPr lang="ko-KR" altLang="en-US" sz="2400" dirty="0" smtClean="0">
                <a:sym typeface="Wingdings"/>
              </a:rPr>
              <a:t> 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어서</a:t>
            </a:r>
            <a:r>
              <a:rPr lang="ko-KR" altLang="en-US" sz="2400" dirty="0" smtClean="0">
                <a:sym typeface="Wingdings"/>
              </a:rPr>
              <a:t>     </a:t>
            </a:r>
            <a:r>
              <a:rPr lang="ko-KR" altLang="en-US" sz="2400" dirty="0" smtClean="0">
                <a:solidFill>
                  <a:srgbClr val="0080FF"/>
                </a:solidFill>
                <a:sym typeface="Wingdings"/>
              </a:rPr>
              <a:t>아요</a:t>
            </a:r>
            <a:r>
              <a:rPr lang="ko-KR" altLang="en-US" sz="2400" dirty="0" smtClean="0">
                <a:sym typeface="Wingdings"/>
              </a:rPr>
              <a:t>  </a:t>
            </a:r>
            <a:r>
              <a:rPr lang="ko-KR" altLang="en-US" sz="2400" dirty="0" smtClean="0">
                <a:solidFill>
                  <a:srgbClr val="0080FF"/>
                </a:solidFill>
                <a:sym typeface="Wingdings"/>
              </a:rPr>
              <a:t>아서</a:t>
            </a:r>
            <a:endParaRPr lang="en-US" sz="2400" dirty="0">
              <a:solidFill>
                <a:srgbClr val="008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3267" y="2969567"/>
            <a:ext cx="98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좋</a:t>
            </a:r>
            <a:r>
              <a:rPr lang="ko-KR" altLang="en-US" sz="2400" dirty="0" smtClean="0">
                <a:solidFill>
                  <a:srgbClr val="0080FF"/>
                </a:solidFill>
              </a:rPr>
              <a:t>아서</a:t>
            </a:r>
            <a:endParaRPr lang="en-US" sz="2400" dirty="0">
              <a:solidFill>
                <a:srgbClr val="008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3267" y="3560464"/>
            <a:ext cx="98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아</a:t>
            </a:r>
            <a:r>
              <a:rPr lang="ko-KR" altLang="en-US" sz="2400" dirty="0" smtClean="0">
                <a:solidFill>
                  <a:srgbClr val="0080FF"/>
                </a:solidFill>
              </a:rPr>
              <a:t>파서</a:t>
            </a:r>
            <a:endParaRPr lang="en-US" sz="2400" dirty="0">
              <a:solidFill>
                <a:srgbClr val="008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3267" y="4079244"/>
            <a:ext cx="983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늦</a:t>
            </a:r>
            <a:r>
              <a:rPr lang="ko-KR" altLang="en-US" sz="2400" dirty="0" smtClean="0">
                <a:solidFill>
                  <a:srgbClr val="FF0080"/>
                </a:solidFill>
              </a:rPr>
              <a:t>어서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1533" y="4653208"/>
            <a:ext cx="151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재미있</a:t>
            </a:r>
            <a:r>
              <a:rPr lang="ko-KR" altLang="en-US" sz="2400" dirty="0" smtClean="0">
                <a:solidFill>
                  <a:srgbClr val="FF0080"/>
                </a:solidFill>
              </a:rPr>
              <a:t>어서</a:t>
            </a:r>
            <a:endParaRPr lang="en-US" sz="2400" dirty="0">
              <a:solidFill>
                <a:srgbClr val="FF008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06080" y="5173132"/>
            <a:ext cx="12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복잡</a:t>
            </a:r>
            <a:r>
              <a:rPr lang="ko-KR" altLang="en-US" sz="2400" dirty="0" smtClean="0">
                <a:solidFill>
                  <a:srgbClr val="0080FF"/>
                </a:solidFill>
              </a:rPr>
              <a:t>해서</a:t>
            </a:r>
            <a:endParaRPr lang="en-US" sz="2400" dirty="0">
              <a:solidFill>
                <a:srgbClr val="008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2414" y="5744401"/>
            <a:ext cx="1249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가까</a:t>
            </a:r>
            <a:r>
              <a:rPr lang="ko-KR" altLang="en-US" sz="2400" dirty="0" smtClean="0">
                <a:solidFill>
                  <a:srgbClr val="FF0080"/>
                </a:solidFill>
              </a:rPr>
              <a:t>워서</a:t>
            </a:r>
            <a:endParaRPr lang="en-US" sz="2400" dirty="0">
              <a:solidFill>
                <a:srgbClr val="FF0080"/>
              </a:solidFill>
            </a:endParaRPr>
          </a:p>
        </p:txBody>
      </p:sp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51882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어서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아서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en-US" altLang="ko-KR" sz="2600" b="1" dirty="0" smtClean="0"/>
                        <a:t>(cause)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23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2208" y="3048000"/>
            <a:ext cx="2590800" cy="5847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우유를 마셨어요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95800" y="3048000"/>
            <a:ext cx="2000467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배가 고</a:t>
            </a:r>
            <a:r>
              <a:rPr lang="ko-KR" altLang="en-US" sz="2700" dirty="0" smtClean="0">
                <a:solidFill>
                  <a:srgbClr val="0080FF"/>
                </a:solidFill>
              </a:rPr>
              <a:t>파서</a:t>
            </a:r>
            <a:endParaRPr lang="en-US" sz="2700" dirty="0">
              <a:solidFill>
                <a:srgbClr val="008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2876" y="1659467"/>
            <a:ext cx="4604535" cy="523220"/>
          </a:xfrm>
          <a:prstGeom prst="rect">
            <a:avLst/>
          </a:prstGeom>
          <a:solidFill>
            <a:srgbClr val="DBEEF4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Cause</a:t>
            </a:r>
            <a:r>
              <a:rPr lang="ko-KR" altLang="en-US" sz="2800" dirty="0" smtClean="0"/>
              <a:t> </a:t>
            </a:r>
            <a:r>
              <a:rPr lang="en-US" sz="2800" dirty="0" smtClean="0"/>
              <a:t> </a:t>
            </a:r>
            <a:r>
              <a:rPr lang="ko-KR" altLang="ko-KR" sz="2800" dirty="0"/>
              <a:t>~</a:t>
            </a:r>
            <a:r>
              <a:rPr lang="ko-KR" altLang="en-US" sz="2800" dirty="0" smtClean="0">
                <a:solidFill>
                  <a:srgbClr val="FF0080"/>
                </a:solidFill>
              </a:rPr>
              <a:t>어서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 </a:t>
            </a:r>
            <a:r>
              <a:rPr lang="ko-KR" altLang="en-US" sz="2800" dirty="0" smtClean="0">
                <a:solidFill>
                  <a:srgbClr val="0080FF"/>
                </a:solidFill>
              </a:rPr>
              <a:t>아서</a:t>
            </a:r>
            <a:r>
              <a:rPr lang="ko-KR" altLang="en-US" sz="2800" dirty="0" smtClean="0"/>
              <a:t>  </a:t>
            </a:r>
            <a:r>
              <a:rPr lang="ko-KR" altLang="en-US" sz="2800" dirty="0" smtClean="0">
                <a:sym typeface="Wingdings"/>
              </a:rPr>
              <a:t>  </a:t>
            </a:r>
            <a:r>
              <a:rPr lang="en-US" altLang="ko-KR" sz="2800" dirty="0" smtClean="0">
                <a:sym typeface="Wingdings"/>
              </a:rPr>
              <a:t>Effect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485876" y="3731567"/>
            <a:ext cx="942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Cause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79876" y="3731567"/>
            <a:ext cx="910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Effect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995800" y="4697429"/>
            <a:ext cx="3262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배</a:t>
            </a:r>
            <a:r>
              <a:rPr lang="en-US" altLang="ko-KR" sz="2200" dirty="0" smtClean="0"/>
              <a:t>(</a:t>
            </a:r>
            <a:r>
              <a:rPr lang="ko-KR" altLang="en-US" sz="2200" dirty="0" smtClean="0"/>
              <a:t>가</a:t>
            </a:r>
            <a:r>
              <a:rPr lang="en-US" altLang="ko-KR" sz="2200" dirty="0" smtClean="0"/>
              <a:t>)</a:t>
            </a:r>
            <a:r>
              <a:rPr lang="ko-KR" altLang="en-US" sz="2200" dirty="0" smtClean="0"/>
              <a:t> 고프다</a:t>
            </a:r>
            <a:r>
              <a:rPr lang="en-US" altLang="ko-KR" sz="2200" dirty="0" smtClean="0"/>
              <a:t>: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to be hungry</a:t>
            </a:r>
            <a:endParaRPr lang="en-US" sz="2200" dirty="0"/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20157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어서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아서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en-US" altLang="ko-KR" sz="2600" b="1" dirty="0" smtClean="0"/>
                        <a:t>(cause)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" name="Picture 12" descr="mil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71" y="4538184"/>
            <a:ext cx="2170855" cy="21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3" grpId="0"/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0" y="1637772"/>
            <a:ext cx="592666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You can omit the main clause 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if it’s repeated or the context is clear.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8180" y="2969574"/>
            <a:ext cx="3535396" cy="59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Q:  </a:t>
            </a:r>
            <a:r>
              <a:rPr lang="ko-KR" altLang="en-US" sz="2800" dirty="0" smtClean="0"/>
              <a:t>왜 우유를 마셨어요</a:t>
            </a:r>
            <a:r>
              <a:rPr lang="en-US" altLang="ko-KR" sz="2800" dirty="0" smtClean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78180" y="3820063"/>
            <a:ext cx="4767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A:  </a:t>
            </a:r>
            <a:r>
              <a:rPr lang="ko-KR" altLang="en-US" sz="2800" dirty="0" smtClean="0"/>
              <a:t>배가 고파서 우유를 마셨어요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149844" y="4538184"/>
            <a:ext cx="2671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ym typeface="Wingdings"/>
              </a:rPr>
              <a:t></a:t>
            </a:r>
            <a:r>
              <a:rPr lang="ko-KR" altLang="en-US" sz="2800" dirty="0" smtClean="0">
                <a:sym typeface="Wingdings"/>
              </a:rPr>
              <a:t> </a:t>
            </a:r>
            <a:r>
              <a:rPr lang="ko-KR" altLang="en-US" sz="2800" dirty="0" smtClean="0"/>
              <a:t>배가 고</a:t>
            </a:r>
            <a:r>
              <a:rPr lang="ko-KR" altLang="en-US" sz="2800" dirty="0" smtClean="0">
                <a:solidFill>
                  <a:srgbClr val="0080FF"/>
                </a:solidFill>
              </a:rPr>
              <a:t>파서</a:t>
            </a:r>
            <a:r>
              <a:rPr lang="ko-KR" altLang="en-US" sz="2800" dirty="0" smtClean="0"/>
              <a:t>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678180" y="3820063"/>
            <a:ext cx="476796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A:  </a:t>
            </a:r>
            <a:r>
              <a:rPr lang="ko-KR" altLang="en-US" sz="2800" dirty="0" smtClean="0"/>
              <a:t>배가 고</a:t>
            </a:r>
            <a:r>
              <a:rPr lang="ko-KR" altLang="en-US" sz="2800" dirty="0" smtClean="0">
                <a:solidFill>
                  <a:srgbClr val="0080FF"/>
                </a:solidFill>
              </a:rPr>
              <a:t>파서</a:t>
            </a:r>
            <a:r>
              <a:rPr lang="ko-KR" altLang="en-US" sz="2800" dirty="0" smtClean="0"/>
              <a:t> </a:t>
            </a:r>
            <a:r>
              <a:rPr lang="ko-KR" altLang="en-US" sz="2800" dirty="0" smtClean="0">
                <a:solidFill>
                  <a:srgbClr val="A6A6A6"/>
                </a:solidFill>
              </a:rPr>
              <a:t>우유를 마셨어요</a:t>
            </a:r>
            <a:r>
              <a:rPr lang="en-US" altLang="ko-KR" sz="2800" dirty="0" smtClean="0">
                <a:solidFill>
                  <a:srgbClr val="A6A6A6"/>
                </a:solidFill>
              </a:rPr>
              <a:t>.</a:t>
            </a:r>
            <a:endParaRPr lang="en-US" sz="2800" dirty="0">
              <a:solidFill>
                <a:srgbClr val="A6A6A6"/>
              </a:solidFill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894150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어서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아서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en-US" altLang="ko-KR" sz="2600" b="1" dirty="0" smtClean="0"/>
                        <a:t>(cause)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mil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171" y="4538184"/>
            <a:ext cx="2170855" cy="21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810962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어서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아서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en-US" altLang="ko-KR" sz="2600" b="1" dirty="0" smtClean="0"/>
                        <a:t>(cause)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807574" y="1659467"/>
            <a:ext cx="5335128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8000FF"/>
                </a:solidFill>
              </a:rPr>
              <a:t>NO</a:t>
            </a:r>
            <a:r>
              <a:rPr lang="en-US" sz="2800" dirty="0" smtClean="0"/>
              <a:t> tense marker with ~ </a:t>
            </a:r>
            <a:r>
              <a:rPr lang="ko-KR" altLang="en-US" sz="2800" dirty="0" smtClean="0">
                <a:solidFill>
                  <a:srgbClr val="FF0080"/>
                </a:solidFill>
              </a:rPr>
              <a:t>어서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 </a:t>
            </a:r>
            <a:r>
              <a:rPr lang="ko-KR" altLang="en-US" sz="2800" dirty="0" smtClean="0">
                <a:solidFill>
                  <a:srgbClr val="0080FF"/>
                </a:solidFill>
              </a:rPr>
              <a:t>아서</a:t>
            </a:r>
            <a:endParaRPr lang="en-US" sz="2800" dirty="0">
              <a:solidFill>
                <a:srgbClr val="008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5876" y="3731567"/>
            <a:ext cx="93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Cause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279876" y="3731567"/>
            <a:ext cx="90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Effect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890410" y="2563167"/>
            <a:ext cx="1714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Main Clause</a:t>
            </a:r>
            <a:endParaRPr lang="en-US" sz="2400" dirty="0"/>
          </a:p>
        </p:txBody>
      </p:sp>
      <p:sp>
        <p:nvSpPr>
          <p:cNvPr id="19" name="Up Arrow Callout 18"/>
          <p:cNvSpPr/>
          <p:nvPr/>
        </p:nvSpPr>
        <p:spPr>
          <a:xfrm>
            <a:off x="4331969" y="4193232"/>
            <a:ext cx="2741039" cy="1801169"/>
          </a:xfrm>
          <a:prstGeom prst="upArrowCallout">
            <a:avLst>
              <a:gd name="adj1" fmla="val 13791"/>
              <a:gd name="adj2" fmla="val 16593"/>
              <a:gd name="adj3" fmla="val 25000"/>
              <a:gd name="adj4" fmla="val 51978"/>
            </a:avLst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Only the main clause takes a tense marker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482208" y="3048000"/>
            <a:ext cx="2590800" cy="5847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우유를 마</a:t>
            </a:r>
            <a:r>
              <a:rPr lang="ko-KR" altLang="en-US" sz="2700" b="1" dirty="0" smtClean="0">
                <a:solidFill>
                  <a:schemeClr val="tx1"/>
                </a:solidFill>
              </a:rPr>
              <a:t>셨</a:t>
            </a:r>
            <a:r>
              <a:rPr lang="ko-KR" altLang="en-US" sz="2700" dirty="0" smtClean="0">
                <a:solidFill>
                  <a:schemeClr val="tx1"/>
                </a:solidFill>
              </a:rPr>
              <a:t>어요</a:t>
            </a:r>
            <a:r>
              <a:rPr lang="en-US" altLang="ko-KR" sz="2700" dirty="0" smtClean="0">
                <a:solidFill>
                  <a:schemeClr val="tx1"/>
                </a:solidFill>
              </a:rPr>
              <a:t>.</a:t>
            </a:r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95800" y="3048000"/>
            <a:ext cx="2000467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dirty="0" smtClean="0">
                <a:solidFill>
                  <a:schemeClr val="tx1"/>
                </a:solidFill>
              </a:rPr>
              <a:t>배가 고</a:t>
            </a:r>
            <a:r>
              <a:rPr lang="ko-KR" altLang="en-US" sz="2700" dirty="0" smtClean="0">
                <a:solidFill>
                  <a:srgbClr val="0080FF"/>
                </a:solidFill>
              </a:rPr>
              <a:t>파서</a:t>
            </a:r>
            <a:endParaRPr lang="en-US" sz="2700" dirty="0">
              <a:solidFill>
                <a:srgbClr val="008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00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4494" y="2457620"/>
            <a:ext cx="4896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Q: </a:t>
            </a:r>
            <a:r>
              <a:rPr lang="ko-KR" altLang="en-US" sz="2800" dirty="0" smtClean="0"/>
              <a:t>오늘 아침 수업에 왜 늦었어요</a:t>
            </a:r>
            <a:r>
              <a:rPr lang="en-US" altLang="ko-KR" sz="2800" dirty="0" smtClean="0"/>
              <a:t>?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814494" y="3304287"/>
            <a:ext cx="3655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A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일이 있</a:t>
            </a:r>
            <a:r>
              <a:rPr lang="ko-KR" altLang="en-US" sz="2800" dirty="0" smtClean="0">
                <a:solidFill>
                  <a:srgbClr val="FF0080"/>
                </a:solidFill>
              </a:rPr>
              <a:t>어서</a:t>
            </a:r>
            <a:r>
              <a:rPr lang="ko-KR" altLang="en-US" sz="2800" dirty="0" smtClean="0"/>
              <a:t> 늦었어요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14494" y="4402667"/>
            <a:ext cx="29879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일이 있다</a:t>
            </a:r>
            <a:r>
              <a:rPr lang="en-US" altLang="ko-KR" sz="2200" dirty="0" smtClean="0"/>
              <a:t>:</a:t>
            </a:r>
            <a:r>
              <a:rPr lang="ko-KR" altLang="en-US" sz="2200" dirty="0" smtClean="0"/>
              <a:t> </a:t>
            </a:r>
            <a:endParaRPr lang="en-US" altLang="ko-KR" sz="2200" dirty="0" smtClean="0"/>
          </a:p>
          <a:p>
            <a:r>
              <a:rPr lang="en-US" altLang="ko-KR" sz="2200" dirty="0" smtClean="0"/>
              <a:t>to have something to do</a:t>
            </a:r>
            <a:endParaRPr lang="en-US" sz="2200" dirty="0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6672662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어서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</a:rPr>
                        <a:t>아서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</a:rPr>
                        <a:t> </a:t>
                      </a:r>
                      <a:r>
                        <a:rPr lang="en-US" altLang="ko-KR" sz="2600" b="1" dirty="0" smtClean="0"/>
                        <a:t>(cause)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late for cl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59" y="2018003"/>
            <a:ext cx="2749681" cy="36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1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501" y="1376243"/>
            <a:ext cx="6340688" cy="5283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마크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안녕하세요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교수님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교수님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 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네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어떻게 오셨어요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마크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 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제 이름은 마크 스미스입니다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 </a:t>
            </a:r>
          </a:p>
          <a:p>
            <a:pPr>
              <a:lnSpc>
                <a:spcPct val="140000"/>
              </a:lnSpc>
            </a:pPr>
            <a:r>
              <a:rPr lang="en-US" altLang="ko-KR" sz="2200" b="1" dirty="0">
                <a:solidFill>
                  <a:srgbClr val="000000"/>
                </a:solidFill>
              </a:rPr>
              <a:t>	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한국 문화를 전공하는데 이번 학기에 </a:t>
            </a:r>
            <a:endParaRPr lang="en-US" altLang="ko-KR" sz="2200" b="1" dirty="0" smtClean="0">
              <a:solidFill>
                <a:srgbClr val="000000"/>
              </a:solidFill>
            </a:endParaRPr>
          </a:p>
          <a:p>
            <a:pPr>
              <a:lnSpc>
                <a:spcPct val="140000"/>
              </a:lnSpc>
            </a:pPr>
            <a:r>
              <a:rPr lang="en-US" altLang="ko-KR" sz="2200" b="1" dirty="0" smtClean="0">
                <a:solidFill>
                  <a:srgbClr val="000000"/>
                </a:solidFill>
              </a:rPr>
              <a:t>	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한국어 수업을 듣고 싶습니다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교수님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 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아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그래요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? 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한국어를 얼마 동안 배웠어요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마크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 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시드니 대학교에서 일 년 동안 배웠습니다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교수님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 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그럼 오늘 오후에 한국어 시험을 보세요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마크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 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죄송하지만 오늘은 시간이 없는데요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교수님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 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그럼 내일 아침 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9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시에 시험을 보러 오세요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200" b="1" dirty="0" smtClean="0">
                <a:solidFill>
                  <a:srgbClr val="000000"/>
                </a:solidFill>
              </a:rPr>
              <a:t>마크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: 		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네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, </a:t>
            </a:r>
            <a:r>
              <a:rPr lang="ko-KR" altLang="en-US" sz="2200" b="1" dirty="0" smtClean="0">
                <a:solidFill>
                  <a:srgbClr val="000000"/>
                </a:solidFill>
              </a:rPr>
              <a:t>그럼 내일 뵙겠습니다</a:t>
            </a:r>
            <a:r>
              <a:rPr lang="en-US" altLang="ko-KR" sz="2200" b="1" dirty="0" smtClean="0">
                <a:solidFill>
                  <a:srgbClr val="000000"/>
                </a:solidFill>
              </a:rPr>
              <a:t>.</a:t>
            </a: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6781115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오늘은 시간이 없는데요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L10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7" y="676211"/>
            <a:ext cx="605473" cy="518243"/>
          </a:xfrm>
          <a:prstGeom prst="rect">
            <a:avLst/>
          </a:prstGeom>
        </p:spPr>
      </p:pic>
      <p:pic>
        <p:nvPicPr>
          <p:cNvPr id="3" name="Picture 2" descr="BL11_CO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64" y="2001072"/>
            <a:ext cx="2544636" cy="15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4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udent_late_to_cla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5" y="2085945"/>
            <a:ext cx="2997771" cy="2086449"/>
          </a:xfrm>
          <a:prstGeom prst="rect">
            <a:avLst/>
          </a:prstGeom>
        </p:spPr>
      </p:pic>
      <p:pic>
        <p:nvPicPr>
          <p:cNvPr id="5" name="Picture 4" descr="Receptionist-Resum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9" r="14068"/>
          <a:stretch/>
        </p:blipFill>
        <p:spPr>
          <a:xfrm>
            <a:off x="5082204" y="2018152"/>
            <a:ext cx="3121257" cy="2154242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68061" y="4636813"/>
            <a:ext cx="2859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늦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어서</a:t>
            </a:r>
            <a:r>
              <a:rPr lang="ko-KR" altLang="en-US" sz="2800" dirty="0" smtClean="0"/>
              <a:t> 죄송합니다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4923644" y="4636813"/>
            <a:ext cx="36191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전화 </a:t>
            </a:r>
            <a:r>
              <a:rPr lang="ko-KR" altLang="en-US" sz="2800" b="1" dirty="0" smtClean="0"/>
              <a:t>주</a:t>
            </a:r>
            <a:r>
              <a:rPr lang="ko-KR" altLang="en-US" sz="2800" b="1" dirty="0" smtClean="0">
                <a:solidFill>
                  <a:srgbClr val="FF0080"/>
                </a:solidFill>
              </a:rPr>
              <a:t>셔서</a:t>
            </a:r>
            <a:r>
              <a:rPr lang="ko-KR" altLang="en-US" sz="2800" dirty="0" smtClean="0"/>
              <a:t> 감사합니다</a:t>
            </a:r>
            <a:r>
              <a:rPr lang="en-US" altLang="ko-KR" sz="2800" dirty="0" smtClean="0"/>
              <a:t>.</a:t>
            </a:r>
            <a:br>
              <a:rPr lang="en-US" altLang="ko-KR" sz="2800" dirty="0" smtClean="0"/>
            </a:br>
            <a:r>
              <a:rPr lang="en-US" altLang="ko-KR" sz="2800" dirty="0" smtClean="0"/>
              <a:t>			</a:t>
            </a:r>
            <a:r>
              <a:rPr lang="en-US" altLang="ko-KR" sz="2800" dirty="0"/>
              <a:t> </a:t>
            </a:r>
            <a:r>
              <a:rPr lang="en-US" altLang="ko-KR" sz="2800" dirty="0" smtClean="0"/>
              <a:t>    </a:t>
            </a:r>
            <a:r>
              <a:rPr lang="ko-KR" altLang="en-US" sz="2800" dirty="0" smtClean="0"/>
              <a:t>고맙습니다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9503994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Useful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expressions with </a:t>
                      </a:r>
                      <a:r>
                        <a:rPr 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어서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아서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11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291" y="4995673"/>
            <a:ext cx="395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___________</a:t>
            </a:r>
            <a:r>
              <a:rPr lang="ko-KR" altLang="en-US" sz="2800" dirty="0" smtClean="0"/>
              <a:t>  죄송합니다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765636" y="4995673"/>
            <a:ext cx="4315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_____________</a:t>
            </a:r>
            <a:r>
              <a:rPr lang="ko-KR" altLang="en-US" sz="2800" dirty="0" smtClean="0"/>
              <a:t>  감사합니다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pic>
        <p:nvPicPr>
          <p:cNvPr id="6" name="Picture 5" descr="handsomesorr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5" b="20406"/>
          <a:stretch/>
        </p:blipFill>
        <p:spPr>
          <a:xfrm>
            <a:off x="843919" y="2060222"/>
            <a:ext cx="2890775" cy="2374048"/>
          </a:xfrm>
          <a:prstGeom prst="rect">
            <a:avLst/>
          </a:prstGeom>
        </p:spPr>
      </p:pic>
      <p:pic>
        <p:nvPicPr>
          <p:cNvPr id="8" name="Picture 7" descr="presen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6081" y="2055137"/>
            <a:ext cx="2379133" cy="23791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2488" y="4906769"/>
            <a:ext cx="152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잘 생</a:t>
            </a:r>
            <a:r>
              <a:rPr lang="ko-KR" altLang="en-US" sz="2800" dirty="0" smtClean="0">
                <a:solidFill>
                  <a:srgbClr val="FF0080"/>
                </a:solidFill>
              </a:rPr>
              <a:t>겨서</a:t>
            </a:r>
            <a:endParaRPr lang="en-US" sz="2800" dirty="0">
              <a:solidFill>
                <a:srgbClr val="FF008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05170" y="4914254"/>
            <a:ext cx="2148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선물을 주</a:t>
            </a:r>
            <a:r>
              <a:rPr lang="ko-KR" altLang="en-US" sz="2800" dirty="0" smtClean="0">
                <a:solidFill>
                  <a:srgbClr val="FF0080"/>
                </a:solidFill>
              </a:rPr>
              <a:t>셔서</a:t>
            </a:r>
            <a:endParaRPr lang="en-US" sz="2800" dirty="0">
              <a:solidFill>
                <a:srgbClr val="FF0080"/>
              </a:solidFill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602159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Useful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expressions with </a:t>
                      </a:r>
                      <a:r>
                        <a:rPr 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어서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아서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9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ylenol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33" y="1643666"/>
            <a:ext cx="3992033" cy="30172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4818389"/>
            <a:ext cx="6278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머리가 </a:t>
            </a:r>
            <a:r>
              <a:rPr lang="en-US" altLang="ko-KR" sz="2800" dirty="0" smtClean="0"/>
              <a:t>_________</a:t>
            </a:r>
            <a:r>
              <a:rPr lang="ko-KR" altLang="en-US" sz="2800" dirty="0" smtClean="0"/>
              <a:t> 타이레놀을 </a:t>
            </a:r>
            <a:r>
              <a:rPr lang="en-US" altLang="ko-KR" sz="2800" dirty="0" smtClean="0"/>
              <a:t>_________.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829825" y="5341609"/>
            <a:ext cx="12667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to be sick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6062134" y="5352534"/>
            <a:ext cx="17130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to take (past)</a:t>
            </a:r>
            <a:endParaRPr 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2829825" y="4643966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아</a:t>
            </a:r>
            <a:r>
              <a:rPr lang="ko-KR" altLang="en-US" sz="2800" b="1" dirty="0" smtClean="0">
                <a:solidFill>
                  <a:srgbClr val="0080FF"/>
                </a:solidFill>
              </a:rPr>
              <a:t>파서</a:t>
            </a:r>
            <a:endParaRPr lang="en-US" sz="2800" b="1" dirty="0">
              <a:solidFill>
                <a:srgbClr val="008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2134" y="4643966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먹었어요</a:t>
            </a:r>
            <a:endParaRPr lang="en-US" sz="2800" dirty="0"/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68304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Useful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expressions with </a:t>
                      </a:r>
                      <a:r>
                        <a:rPr 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어서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아서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91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92416" y="4818389"/>
            <a:ext cx="5346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배가 </a:t>
            </a:r>
            <a:r>
              <a:rPr lang="en-US" altLang="ko-KR" sz="2800" dirty="0" smtClean="0"/>
              <a:t>_________</a:t>
            </a:r>
            <a:r>
              <a:rPr lang="ko-KR" altLang="en-US" sz="2800" dirty="0" smtClean="0"/>
              <a:t> 나쵸를 </a:t>
            </a:r>
            <a:r>
              <a:rPr lang="en-US" altLang="ko-KR" sz="2800" dirty="0" smtClean="0"/>
              <a:t>_________.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861733" y="5352534"/>
            <a:ext cx="16476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to be hungry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571250" y="5369711"/>
            <a:ext cx="1584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to eat</a:t>
            </a:r>
            <a:r>
              <a:rPr lang="en-US" sz="2200" dirty="0"/>
              <a:t> </a:t>
            </a:r>
            <a:r>
              <a:rPr lang="en-US" sz="2200" dirty="0" smtClean="0"/>
              <a:t>(past)</a:t>
            </a:r>
            <a:endParaRPr lang="en-US" sz="2200" dirty="0"/>
          </a:p>
        </p:txBody>
      </p:sp>
      <p:pic>
        <p:nvPicPr>
          <p:cNvPr id="3" name="Picture 2" descr="nighttim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135" y="1947333"/>
            <a:ext cx="4840199" cy="24976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09577" y="4681321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고파서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5656874" y="4681321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먹었어요</a:t>
            </a:r>
            <a:endParaRPr lang="en-US" sz="2800" dirty="0"/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68304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Useful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expressions with </a:t>
                      </a:r>
                      <a:r>
                        <a:rPr 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어서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아서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4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92416" y="4818389"/>
            <a:ext cx="5036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학생 </a:t>
            </a:r>
            <a:r>
              <a:rPr lang="en-US" altLang="ko-KR" sz="2800" dirty="0" smtClean="0"/>
              <a:t>_________</a:t>
            </a:r>
            <a:r>
              <a:rPr lang="ko-KR" altLang="en-US" sz="2800" dirty="0" smtClean="0"/>
              <a:t> 돈이 </a:t>
            </a:r>
            <a:r>
              <a:rPr lang="en-US" altLang="ko-KR" sz="2800" dirty="0" smtClean="0"/>
              <a:t>_________.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212777" y="5340008"/>
            <a:ext cx="7803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to be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423995" y="5356942"/>
            <a:ext cx="14981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to not have</a:t>
            </a:r>
            <a:br>
              <a:rPr lang="en-US" sz="2200" dirty="0" smtClean="0"/>
            </a:br>
            <a:r>
              <a:rPr lang="en-US" sz="2200" dirty="0" smtClean="0"/>
              <a:t>to not be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3009577" y="4698364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이</a:t>
            </a:r>
            <a:r>
              <a:rPr lang="ko-KR" altLang="en-US" sz="2800" dirty="0" smtClean="0">
                <a:solidFill>
                  <a:srgbClr val="FF0080"/>
                </a:solidFill>
              </a:rPr>
              <a:t>어서</a:t>
            </a:r>
            <a:endParaRPr lang="en-US" sz="2800" dirty="0">
              <a:solidFill>
                <a:srgbClr val="FF008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2074" y="4689042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없어요</a:t>
            </a:r>
            <a:endParaRPr lang="en-US" sz="2800" dirty="0"/>
          </a:p>
        </p:txBody>
      </p:sp>
      <p:pic>
        <p:nvPicPr>
          <p:cNvPr id="4" name="Picture 3" descr="poo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32"/>
          <a:stretch/>
        </p:blipFill>
        <p:spPr>
          <a:xfrm>
            <a:off x="2479824" y="1621693"/>
            <a:ext cx="3812267" cy="2814841"/>
          </a:xfrm>
          <a:prstGeom prst="rect">
            <a:avLst/>
          </a:prstGeom>
        </p:spPr>
      </p:pic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3580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Useful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expressions with </a:t>
                      </a:r>
                      <a:r>
                        <a:rPr 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어서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아서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99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78438" y="4698364"/>
            <a:ext cx="5920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집 근처에 마트가 </a:t>
            </a:r>
            <a:r>
              <a:rPr lang="en-US" altLang="ko-KR" sz="2800" dirty="0" smtClean="0"/>
              <a:t>_________</a:t>
            </a:r>
            <a:r>
              <a:rPr lang="ko-KR" altLang="en-US" sz="2800" dirty="0" smtClean="0"/>
              <a:t> 불편해요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046867" y="5212262"/>
            <a:ext cx="1877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to not be/exist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07535" y="4605484"/>
            <a:ext cx="1116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없</a:t>
            </a:r>
            <a:r>
              <a:rPr lang="ko-KR" altLang="en-US" sz="2800" dirty="0" smtClean="0">
                <a:solidFill>
                  <a:srgbClr val="FF0080"/>
                </a:solidFill>
              </a:rPr>
              <a:t>어서</a:t>
            </a:r>
            <a:endParaRPr lang="en-US" sz="2800" dirty="0">
              <a:solidFill>
                <a:srgbClr val="FF0080"/>
              </a:solidFill>
            </a:endParaRPr>
          </a:p>
        </p:txBody>
      </p:sp>
      <p:pic>
        <p:nvPicPr>
          <p:cNvPr id="3" name="Picture 2" descr="m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33" y="1638300"/>
            <a:ext cx="4647629" cy="26119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4510" y="5386174"/>
            <a:ext cx="2793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불편해요</a:t>
            </a:r>
            <a:r>
              <a:rPr lang="en-US" altLang="ko-KR" sz="2200" dirty="0" smtClean="0"/>
              <a:t>: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inconvenient</a:t>
            </a:r>
            <a:br>
              <a:rPr lang="en-US" altLang="ko-KR" sz="2200" dirty="0" smtClean="0"/>
            </a:br>
            <a:r>
              <a:rPr lang="ko-KR" altLang="en-US" sz="2200" dirty="0" smtClean="0"/>
              <a:t>편해요</a:t>
            </a:r>
            <a:r>
              <a:rPr lang="en-US" altLang="ko-KR" sz="2200" dirty="0" smtClean="0"/>
              <a:t>: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convenient</a:t>
            </a:r>
            <a:endParaRPr lang="en-US" sz="2200" dirty="0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230031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Useful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expressions with </a:t>
                      </a:r>
                      <a:r>
                        <a:rPr 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어서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아서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070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58945" y="2533844"/>
            <a:ext cx="6930460" cy="1555590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dirty="0">
                <a:solidFill>
                  <a:prstClr val="black"/>
                </a:solidFill>
              </a:rPr>
              <a:t>우리 학교에는 </a:t>
            </a:r>
            <a:r>
              <a:rPr lang="en-US" altLang="ko-KR" sz="2400" dirty="0">
                <a:solidFill>
                  <a:prstClr val="black"/>
                </a:solidFill>
              </a:rPr>
              <a:t>_________</a:t>
            </a:r>
            <a:r>
              <a:rPr lang="ko-KR" altLang="en-US" sz="2400" dirty="0">
                <a:solidFill>
                  <a:prstClr val="black"/>
                </a:solidFill>
              </a:rPr>
              <a:t> 이</a:t>
            </a:r>
            <a:r>
              <a:rPr lang="en-US" altLang="ko-KR" sz="2400" dirty="0">
                <a:solidFill>
                  <a:prstClr val="black"/>
                </a:solidFill>
              </a:rPr>
              <a:t>/</a:t>
            </a:r>
            <a:r>
              <a:rPr lang="ko-KR" altLang="en-US" sz="2400" dirty="0">
                <a:solidFill>
                  <a:prstClr val="black"/>
                </a:solidFill>
              </a:rPr>
              <a:t>가 있</a:t>
            </a:r>
            <a:r>
              <a:rPr lang="ko-KR" altLang="en-US" sz="2400" dirty="0">
                <a:solidFill>
                  <a:srgbClr val="FF0080"/>
                </a:solidFill>
              </a:rPr>
              <a:t>어서</a:t>
            </a:r>
            <a:r>
              <a:rPr lang="ko-KR" altLang="en-US" sz="2400" dirty="0">
                <a:solidFill>
                  <a:prstClr val="black"/>
                </a:solidFill>
              </a:rPr>
              <a:t> 편해요</a:t>
            </a:r>
            <a:r>
              <a:rPr lang="en-US" altLang="ko-KR" sz="2400" dirty="0">
                <a:solidFill>
                  <a:prstClr val="black"/>
                </a:solidFill>
              </a:rPr>
              <a:t>.</a:t>
            </a:r>
          </a:p>
          <a:p>
            <a:pPr lvl="0"/>
            <a:endParaRPr lang="en-US" sz="2400" dirty="0">
              <a:solidFill>
                <a:prstClr val="black"/>
              </a:solidFill>
            </a:endParaRPr>
          </a:p>
          <a:p>
            <a:pPr lvl="0"/>
            <a:r>
              <a:rPr lang="ko-KR" altLang="en-US" sz="2400" dirty="0">
                <a:solidFill>
                  <a:prstClr val="black"/>
                </a:solidFill>
              </a:rPr>
              <a:t>우리 학교에는 </a:t>
            </a:r>
            <a:r>
              <a:rPr lang="en-US" altLang="ko-KR" sz="2400" dirty="0">
                <a:solidFill>
                  <a:prstClr val="black"/>
                </a:solidFill>
              </a:rPr>
              <a:t>_________</a:t>
            </a:r>
            <a:r>
              <a:rPr lang="ko-KR" altLang="en-US" sz="2400" dirty="0">
                <a:solidFill>
                  <a:prstClr val="black"/>
                </a:solidFill>
              </a:rPr>
              <a:t> 이</a:t>
            </a:r>
            <a:r>
              <a:rPr lang="en-US" altLang="ko-KR" sz="2400" dirty="0">
                <a:solidFill>
                  <a:prstClr val="black"/>
                </a:solidFill>
              </a:rPr>
              <a:t>/</a:t>
            </a:r>
            <a:r>
              <a:rPr lang="ko-KR" altLang="en-US" sz="2400" dirty="0">
                <a:solidFill>
                  <a:prstClr val="black"/>
                </a:solidFill>
              </a:rPr>
              <a:t>가 없</a:t>
            </a:r>
            <a:r>
              <a:rPr lang="ko-KR" altLang="en-US" sz="2400" dirty="0">
                <a:solidFill>
                  <a:srgbClr val="FF0080"/>
                </a:solidFill>
              </a:rPr>
              <a:t>어서</a:t>
            </a:r>
            <a:r>
              <a:rPr lang="ko-KR" altLang="en-US" sz="2400" dirty="0">
                <a:solidFill>
                  <a:prstClr val="black"/>
                </a:solidFill>
              </a:rPr>
              <a:t> 불편해요</a:t>
            </a:r>
            <a:r>
              <a:rPr lang="en-US" altLang="ko-KR" sz="2400" dirty="0">
                <a:solidFill>
                  <a:prstClr val="black"/>
                </a:solidFill>
              </a:rPr>
              <a:t>.</a:t>
            </a:r>
            <a:endParaRPr lang="en-US" sz="2400" dirty="0">
              <a:solidFill>
                <a:prstClr val="black"/>
              </a:solidFill>
            </a:endParaRP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256294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ko-KR" altLang="en-US" sz="33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300" b="1" dirty="0" smtClean="0">
                          <a:latin typeface="+mn-lt"/>
                          <a:cs typeface="Arial Black"/>
                        </a:rPr>
                        <a:t>             </a:t>
                      </a:r>
                      <a:r>
                        <a:rPr lang="ko-KR" altLang="en-US" sz="3200" b="1" dirty="0" smtClean="0">
                          <a:solidFill>
                            <a:schemeClr val="tx1"/>
                          </a:solidFill>
                        </a:rPr>
                        <a:t>말하기 연습 </a:t>
                      </a:r>
                      <a:r>
                        <a:rPr lang="en-US" altLang="ko-KR" sz="3200" b="1" dirty="0" smtClean="0">
                          <a:solidFill>
                            <a:schemeClr val="tx1"/>
                          </a:solidFill>
                        </a:rPr>
                        <a:t>Speaking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 descr="Convers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pic>
        <p:nvPicPr>
          <p:cNvPr id="12" name="Picture 11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4533" y="1756161"/>
            <a:ext cx="74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(Discuss the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reason what is convenient or inconvenient in our school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옆 사람하고 같이 우리 학교에 대해 말해보세요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7" descr="conversation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580" y="5168861"/>
            <a:ext cx="1350082" cy="1392845"/>
          </a:xfrm>
          <a:prstGeom prst="rect">
            <a:avLst/>
          </a:prstGeom>
        </p:spPr>
      </p:pic>
      <p:pic>
        <p:nvPicPr>
          <p:cNvPr id="13" name="Picture 12" descr="uh-manoa-campu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69" y="4523787"/>
            <a:ext cx="2925243" cy="20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9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58945" y="2533843"/>
            <a:ext cx="6930460" cy="1920581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lnSpc>
                <a:spcPct val="120000"/>
              </a:lnSpc>
              <a:buAutoNum type="arabicPeriod"/>
            </a:pPr>
            <a:r>
              <a:rPr lang="ko-KR" altLang="en-US" sz="2400" dirty="0" smtClean="0">
                <a:solidFill>
                  <a:prstClr val="black"/>
                </a:solidFill>
              </a:rPr>
              <a:t>왜 이 수업을 들어요</a:t>
            </a:r>
            <a:r>
              <a:rPr lang="en-US" altLang="ko-KR" sz="2400" dirty="0" smtClean="0">
                <a:solidFill>
                  <a:prstClr val="black"/>
                </a:solidFill>
              </a:rPr>
              <a:t>?</a:t>
            </a:r>
          </a:p>
          <a:p>
            <a:pPr marL="457200" lvl="0" indent="-457200">
              <a:lnSpc>
                <a:spcPct val="120000"/>
              </a:lnSpc>
              <a:buAutoNum type="arabicPeriod"/>
            </a:pPr>
            <a:r>
              <a:rPr lang="ko-KR" altLang="en-US" sz="2400" dirty="0" smtClean="0">
                <a:solidFill>
                  <a:prstClr val="black"/>
                </a:solidFill>
              </a:rPr>
              <a:t>좋아하는 음식이 뭐예요</a:t>
            </a:r>
            <a:r>
              <a:rPr lang="en-US" altLang="ko-KR" sz="2400" dirty="0" smtClean="0">
                <a:solidFill>
                  <a:prstClr val="black"/>
                </a:solidFill>
              </a:rPr>
              <a:t>?</a:t>
            </a:r>
            <a:r>
              <a:rPr lang="ko-KR" altLang="en-US" sz="2400" dirty="0" smtClean="0">
                <a:solidFill>
                  <a:prstClr val="black"/>
                </a:solidFill>
              </a:rPr>
              <a:t> 왜 좋아해요</a:t>
            </a:r>
            <a:r>
              <a:rPr lang="en-US" altLang="ko-KR" sz="2400" dirty="0" smtClean="0">
                <a:solidFill>
                  <a:prstClr val="black"/>
                </a:solidFill>
              </a:rPr>
              <a:t>?</a:t>
            </a:r>
          </a:p>
          <a:p>
            <a:pPr marL="457200" lvl="0" indent="-457200">
              <a:lnSpc>
                <a:spcPct val="120000"/>
              </a:lnSpc>
              <a:buAutoNum type="arabicPeriod"/>
            </a:pPr>
            <a:r>
              <a:rPr lang="ko-KR" altLang="en-US" sz="2400" dirty="0" smtClean="0">
                <a:solidFill>
                  <a:prstClr val="black"/>
                </a:solidFill>
              </a:rPr>
              <a:t>전공이 뭐예요</a:t>
            </a:r>
            <a:r>
              <a:rPr lang="en-US" altLang="ko-KR" sz="2400" dirty="0" smtClean="0">
                <a:solidFill>
                  <a:prstClr val="black"/>
                </a:solidFill>
              </a:rPr>
              <a:t>?</a:t>
            </a:r>
            <a:r>
              <a:rPr lang="ko-KR" altLang="en-US" sz="2400" dirty="0" smtClean="0">
                <a:solidFill>
                  <a:prstClr val="black"/>
                </a:solidFill>
              </a:rPr>
              <a:t> 왜 </a:t>
            </a:r>
            <a:r>
              <a:rPr lang="en-US" altLang="ko-KR" sz="2400" dirty="0" smtClean="0">
                <a:solidFill>
                  <a:prstClr val="black"/>
                </a:solidFill>
              </a:rPr>
              <a:t>(major)</a:t>
            </a:r>
            <a:r>
              <a:rPr lang="ko-KR" altLang="en-US" sz="2400" dirty="0" smtClean="0">
                <a:solidFill>
                  <a:prstClr val="black"/>
                </a:solidFill>
              </a:rPr>
              <a:t>을</a:t>
            </a:r>
            <a:r>
              <a:rPr lang="en-US" altLang="ko-KR" sz="2400" dirty="0" smtClean="0">
                <a:solidFill>
                  <a:prstClr val="black"/>
                </a:solidFill>
              </a:rPr>
              <a:t>/</a:t>
            </a:r>
            <a:r>
              <a:rPr lang="ko-KR" altLang="en-US" sz="2400" dirty="0" smtClean="0">
                <a:solidFill>
                  <a:prstClr val="black"/>
                </a:solidFill>
              </a:rPr>
              <a:t>를 공부해요</a:t>
            </a:r>
            <a:r>
              <a:rPr lang="en-US" altLang="ko-KR" sz="2400" dirty="0" smtClean="0">
                <a:solidFill>
                  <a:prstClr val="black"/>
                </a:solidFill>
              </a:rPr>
              <a:t>?</a:t>
            </a:r>
            <a:endParaRPr lang="en-US" sz="2400" dirty="0">
              <a:solidFill>
                <a:prstClr val="black"/>
              </a:solidFill>
            </a:endParaRP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7956666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ko-KR" altLang="en-US" sz="33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300" b="1" dirty="0" smtClean="0">
                          <a:latin typeface="+mn-lt"/>
                          <a:cs typeface="Arial Black"/>
                        </a:rPr>
                        <a:t>             </a:t>
                      </a:r>
                      <a:r>
                        <a:rPr lang="ko-KR" altLang="en-US" sz="3200" b="1" dirty="0" smtClean="0">
                          <a:solidFill>
                            <a:schemeClr val="tx1"/>
                          </a:solidFill>
                        </a:rPr>
                        <a:t>말하기 연습 </a:t>
                      </a:r>
                      <a:r>
                        <a:rPr lang="en-US" altLang="ko-KR" sz="3200" b="1" dirty="0" smtClean="0">
                          <a:solidFill>
                            <a:schemeClr val="tx1"/>
                          </a:solidFill>
                        </a:rPr>
                        <a:t>Speaking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 descr="Convers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pic>
        <p:nvPicPr>
          <p:cNvPr id="12" name="Picture 11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0522" y="1755765"/>
            <a:ext cx="643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(Ask and answer the following questions with your partner.)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옆 사람하고 같이 말해보세요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7" descr="conversation1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580" y="5168861"/>
            <a:ext cx="1350082" cy="139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8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3860152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s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278" y="1440595"/>
            <a:ext cx="3248263" cy="23556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6672" y="4031566"/>
            <a:ext cx="2581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person is singing.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28920" y="4504269"/>
            <a:ext cx="2549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</a:rPr>
              <a:t>사람</a:t>
            </a:r>
            <a:r>
              <a:rPr lang="ko-KR" altLang="en-US" sz="2800" dirty="0" smtClean="0"/>
              <a:t>이 노래해요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137917" y="4031566"/>
            <a:ext cx="3404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person who is singing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170165" y="4504269"/>
            <a:ext cx="2148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노래하</a:t>
            </a:r>
            <a:r>
              <a:rPr lang="ko-KR" altLang="en-US" sz="2800" dirty="0" smtClean="0">
                <a:solidFill>
                  <a:srgbClr val="FF0080"/>
                </a:solidFill>
              </a:rPr>
              <a:t>는</a:t>
            </a:r>
            <a:r>
              <a:rPr lang="ko-KR" altLang="en-US" sz="2800" dirty="0" smtClean="0"/>
              <a:t> </a:t>
            </a:r>
            <a:r>
              <a:rPr lang="ko-KR" altLang="en-US" sz="2800" dirty="0" smtClean="0">
                <a:solidFill>
                  <a:srgbClr val="0080FF"/>
                </a:solidFill>
              </a:rPr>
              <a:t>사람</a:t>
            </a:r>
            <a:endParaRPr lang="en-US" sz="2800" dirty="0">
              <a:solidFill>
                <a:srgbClr val="008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1278" y="5841724"/>
            <a:ext cx="37559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8000FF"/>
                </a:solidFill>
              </a:rPr>
              <a:t>Noun-modifying </a:t>
            </a:r>
            <a:r>
              <a:rPr lang="en-US" sz="2600" dirty="0" smtClean="0"/>
              <a:t>structure</a:t>
            </a:r>
            <a:endParaRPr lang="en-US" sz="26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7023" y="5267831"/>
            <a:ext cx="22856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80"/>
                </a:solidFill>
              </a:rPr>
              <a:t>Relative Clause</a:t>
            </a:r>
            <a:endParaRPr lang="en-US" sz="2600" b="1" dirty="0">
              <a:solidFill>
                <a:srgbClr val="FF0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91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86951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96672" y="4031566"/>
            <a:ext cx="2951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person is exercising.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28920" y="4504269"/>
            <a:ext cx="2549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</a:rPr>
              <a:t>사람</a:t>
            </a:r>
            <a:r>
              <a:rPr lang="ko-KR" altLang="en-US" sz="2800" dirty="0" smtClean="0"/>
              <a:t>이 운동해요</a:t>
            </a:r>
            <a:r>
              <a:rPr lang="en-US" altLang="ko-KR" sz="2800" dirty="0" smtClean="0"/>
              <a:t>.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5137917" y="4031566"/>
            <a:ext cx="3775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person who is exercising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170165" y="4504269"/>
            <a:ext cx="2148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/>
              <a:t>운동하</a:t>
            </a:r>
            <a:r>
              <a:rPr lang="ko-KR" altLang="en-US" sz="2800" dirty="0" smtClean="0">
                <a:solidFill>
                  <a:srgbClr val="FF0080"/>
                </a:solidFill>
              </a:rPr>
              <a:t>는</a:t>
            </a:r>
            <a:r>
              <a:rPr lang="ko-KR" altLang="en-US" sz="2800" dirty="0" smtClean="0"/>
              <a:t> </a:t>
            </a:r>
            <a:r>
              <a:rPr lang="ko-KR" altLang="en-US" sz="2800" dirty="0" smtClean="0">
                <a:solidFill>
                  <a:srgbClr val="0080FF"/>
                </a:solidFill>
              </a:rPr>
              <a:t>사람</a:t>
            </a:r>
            <a:endParaRPr lang="en-US" sz="2800" dirty="0">
              <a:solidFill>
                <a:srgbClr val="008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1278" y="5841724"/>
            <a:ext cx="37559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8000FF"/>
                </a:solidFill>
              </a:rPr>
              <a:t>Noun-modifying </a:t>
            </a:r>
            <a:r>
              <a:rPr lang="en-US" sz="2600" dirty="0" smtClean="0"/>
              <a:t>structure</a:t>
            </a:r>
            <a:endParaRPr lang="en-US" sz="2600" dirty="0"/>
          </a:p>
        </p:txBody>
      </p:sp>
      <p:sp>
        <p:nvSpPr>
          <p:cNvPr id="15" name="TextBox 14"/>
          <p:cNvSpPr txBox="1"/>
          <p:nvPr/>
        </p:nvSpPr>
        <p:spPr>
          <a:xfrm>
            <a:off x="3207023" y="5267831"/>
            <a:ext cx="22856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>
                <a:solidFill>
                  <a:srgbClr val="FF0080"/>
                </a:solidFill>
              </a:rPr>
              <a:t>Relative Clause</a:t>
            </a:r>
            <a:endParaRPr lang="en-US" sz="2600" b="1" dirty="0">
              <a:solidFill>
                <a:srgbClr val="FF0080"/>
              </a:solidFill>
            </a:endParaRPr>
          </a:p>
        </p:txBody>
      </p:sp>
      <p:pic>
        <p:nvPicPr>
          <p:cNvPr id="5" name="Picture 4" descr="운동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303" y="1685750"/>
            <a:ext cx="3203298" cy="21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3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ead-unhap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91" y="1424288"/>
            <a:ext cx="1986319" cy="215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07" t="30811" r="33109" b="49789"/>
          <a:stretch>
            <a:fillRect/>
          </a:stretch>
        </p:blipFill>
        <p:spPr bwMode="auto">
          <a:xfrm>
            <a:off x="4847583" y="1424287"/>
            <a:ext cx="2654081" cy="214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49673" y="3570342"/>
            <a:ext cx="3284404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뭐 해요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 algn="ctr"/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책을 읽어요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sz="2300" dirty="0" smtClean="0"/>
              <a:t>(</a:t>
            </a:r>
            <a:r>
              <a:rPr lang="en-US" altLang="ko-KR" sz="2300" dirty="0" smtClean="0"/>
              <a:t>Background information)</a:t>
            </a:r>
            <a:endParaRPr lang="en-US" sz="2300" dirty="0"/>
          </a:p>
        </p:txBody>
      </p:sp>
      <p:sp>
        <p:nvSpPr>
          <p:cNvPr id="11" name="TextBox 10"/>
          <p:cNvSpPr txBox="1"/>
          <p:nvPr/>
        </p:nvSpPr>
        <p:spPr>
          <a:xfrm>
            <a:off x="5317002" y="3578254"/>
            <a:ext cx="19193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어려워요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en-US" sz="2500" dirty="0" smtClean="0"/>
              <a:t>(main clause)</a:t>
            </a:r>
            <a:endParaRPr lang="en-US" sz="2500" dirty="0"/>
          </a:p>
        </p:txBody>
      </p:sp>
      <p:sp>
        <p:nvSpPr>
          <p:cNvPr id="13" name="TextBox 12"/>
          <p:cNvSpPr txBox="1"/>
          <p:nvPr/>
        </p:nvSpPr>
        <p:spPr>
          <a:xfrm>
            <a:off x="2659774" y="4804047"/>
            <a:ext cx="37713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책을 읽</a:t>
            </a:r>
            <a:r>
              <a:rPr lang="ko-KR" altLang="en-US" sz="3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어려워요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0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325" y="5622747"/>
            <a:ext cx="8229600" cy="86177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~(</a:t>
            </a:r>
            <a:r>
              <a:rPr lang="ko-KR" altLang="en-US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</a:t>
            </a:r>
            <a:r>
              <a:rPr lang="en-US" altLang="ko-KR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ㄴ데</a:t>
            </a:r>
            <a:r>
              <a:rPr lang="en-US" altLang="ko-KR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500" b="1" dirty="0" smtClean="0">
                <a:latin typeface="나눔고딕"/>
                <a:ea typeface="나눔고딕"/>
                <a:cs typeface="나눔고딕"/>
              </a:rPr>
              <a:t>/ </a:t>
            </a:r>
            <a:r>
              <a:rPr lang="ko-KR" altLang="en-US" sz="25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r>
              <a:rPr lang="ko-KR" altLang="en-US" sz="25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500" dirty="0" smtClean="0"/>
              <a:t>gives common background information to be shared between a speaker and a listener.</a:t>
            </a:r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0506098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24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982031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Verb</a:t>
                      </a:r>
                      <a:r>
                        <a:rPr 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ko-KR" altLang="en-US" sz="2600" b="1" baseline="0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2600" b="1" baseline="0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사람</a:t>
                      </a:r>
                      <a:r>
                        <a:rPr lang="ko-KR" altLang="en-US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 person who...)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eat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14" y="1975265"/>
            <a:ext cx="1801992" cy="15923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7766" y="3727587"/>
            <a:ext cx="1561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밥 먹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r>
              <a:rPr lang="ko-KR" altLang="en-US" sz="2200" dirty="0" smtClean="0"/>
              <a:t> </a:t>
            </a:r>
            <a:r>
              <a:rPr lang="ko-KR" altLang="en-US" sz="2200" dirty="0" smtClean="0">
                <a:solidFill>
                  <a:srgbClr val="0080FF"/>
                </a:solidFill>
              </a:rPr>
              <a:t>사람</a:t>
            </a:r>
            <a:endParaRPr lang="en-US" sz="2200" dirty="0">
              <a:solidFill>
                <a:srgbClr val="0080FF"/>
              </a:solidFill>
            </a:endParaRPr>
          </a:p>
        </p:txBody>
      </p:sp>
      <p:pic>
        <p:nvPicPr>
          <p:cNvPr id="6" name="Picture 5" descr="sleep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9" b="17912"/>
          <a:stretch/>
        </p:blipFill>
        <p:spPr>
          <a:xfrm>
            <a:off x="3340007" y="2217133"/>
            <a:ext cx="2243653" cy="13504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92706" y="3727587"/>
            <a:ext cx="1239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자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r>
              <a:rPr lang="ko-KR" altLang="en-US" sz="2200" dirty="0" smtClean="0"/>
              <a:t> </a:t>
            </a:r>
            <a:r>
              <a:rPr lang="ko-KR" altLang="en-US" sz="2200" dirty="0" smtClean="0">
                <a:solidFill>
                  <a:srgbClr val="0080FF"/>
                </a:solidFill>
              </a:rPr>
              <a:t>사람</a:t>
            </a:r>
            <a:endParaRPr lang="en-US" sz="2200" dirty="0">
              <a:solidFill>
                <a:srgbClr val="0080FF"/>
              </a:solidFill>
            </a:endParaRPr>
          </a:p>
        </p:txBody>
      </p:sp>
      <p:pic>
        <p:nvPicPr>
          <p:cNvPr id="7" name="Picture 6" descr="shower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" b="7068"/>
          <a:stretch/>
        </p:blipFill>
        <p:spPr>
          <a:xfrm>
            <a:off x="6304873" y="1390746"/>
            <a:ext cx="1879120" cy="23170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56696" y="3727587"/>
            <a:ext cx="1727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샤워하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r>
              <a:rPr lang="ko-KR" altLang="en-US" sz="2200" dirty="0" smtClean="0"/>
              <a:t> </a:t>
            </a:r>
            <a:r>
              <a:rPr lang="ko-KR" altLang="en-US" sz="2200" dirty="0" smtClean="0">
                <a:solidFill>
                  <a:srgbClr val="0080FF"/>
                </a:solidFill>
              </a:rPr>
              <a:t>사람</a:t>
            </a:r>
            <a:endParaRPr lang="en-US" sz="2200" dirty="0">
              <a:solidFill>
                <a:srgbClr val="0080FF"/>
              </a:solidFill>
            </a:endParaRPr>
          </a:p>
        </p:txBody>
      </p:sp>
      <p:pic>
        <p:nvPicPr>
          <p:cNvPr id="9" name="Picture 8" descr="학교에 가다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5" y="4239096"/>
            <a:ext cx="1739771" cy="18828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7414" y="6121925"/>
            <a:ext cx="2049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학교에 가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r>
              <a:rPr lang="ko-KR" altLang="en-US" sz="2200" dirty="0" smtClean="0"/>
              <a:t> </a:t>
            </a:r>
            <a:r>
              <a:rPr lang="ko-KR" altLang="en-US" sz="2200" dirty="0" smtClean="0">
                <a:solidFill>
                  <a:srgbClr val="0080FF"/>
                </a:solidFill>
              </a:rPr>
              <a:t>사람</a:t>
            </a:r>
            <a:endParaRPr lang="en-US" sz="2200" dirty="0">
              <a:solidFill>
                <a:srgbClr val="0080FF"/>
              </a:solidFill>
            </a:endParaRPr>
          </a:p>
        </p:txBody>
      </p:sp>
      <p:pic>
        <p:nvPicPr>
          <p:cNvPr id="19" name="Picture 18" descr="공부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791" y="4239096"/>
            <a:ext cx="1741021" cy="17033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87618" y="6119465"/>
            <a:ext cx="1727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공부하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r>
              <a:rPr lang="ko-KR" altLang="en-US" sz="2200" dirty="0" smtClean="0"/>
              <a:t> </a:t>
            </a:r>
            <a:r>
              <a:rPr lang="ko-KR" altLang="en-US" sz="2200" dirty="0" smtClean="0">
                <a:solidFill>
                  <a:srgbClr val="0080FF"/>
                </a:solidFill>
              </a:rPr>
              <a:t>사람</a:t>
            </a:r>
            <a:endParaRPr lang="en-US" sz="2200" dirty="0">
              <a:solidFill>
                <a:srgbClr val="0080FF"/>
              </a:solidFill>
            </a:endParaRPr>
          </a:p>
        </p:txBody>
      </p:sp>
      <p:pic>
        <p:nvPicPr>
          <p:cNvPr id="21" name="Picture 20" descr="수영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56" y="4840980"/>
            <a:ext cx="2612895" cy="110149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436538" y="6085538"/>
            <a:ext cx="1727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수영하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r>
              <a:rPr lang="ko-KR" altLang="en-US" sz="2200" dirty="0" smtClean="0"/>
              <a:t> </a:t>
            </a:r>
            <a:r>
              <a:rPr lang="ko-KR" altLang="en-US" sz="2200" dirty="0" smtClean="0">
                <a:solidFill>
                  <a:srgbClr val="0080FF"/>
                </a:solidFill>
              </a:rPr>
              <a:t>사람</a:t>
            </a:r>
            <a:endParaRPr lang="en-US" sz="2200" dirty="0">
              <a:solidFill>
                <a:srgbClr val="008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7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17" grpId="0"/>
      <p:bldP spid="18" grpId="0"/>
      <p:bldP spid="20" grpId="0"/>
      <p:bldP spid="2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0562607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3524397" y="5690891"/>
            <a:ext cx="1851377" cy="430887"/>
          </a:xfrm>
          <a:prstGeom prst="rect">
            <a:avLst/>
          </a:prstGeom>
          <a:solidFill>
            <a:srgbClr val="FEB1C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795451" y="5690891"/>
            <a:ext cx="857326" cy="430887"/>
          </a:xfrm>
          <a:prstGeom prst="rect">
            <a:avLst/>
          </a:prstGeom>
          <a:solidFill>
            <a:srgbClr val="FFFB9D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525452" y="5690891"/>
            <a:ext cx="1269999" cy="430887"/>
          </a:xfrm>
          <a:prstGeom prst="rect">
            <a:avLst/>
          </a:prstGeom>
          <a:solidFill>
            <a:srgbClr val="AAFFE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71047" y="4960068"/>
            <a:ext cx="1989953" cy="369332"/>
          </a:xfrm>
          <a:prstGeom prst="rect">
            <a:avLst/>
          </a:prstGeom>
          <a:solidFill>
            <a:srgbClr val="FEB1C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321345" y="4960068"/>
            <a:ext cx="1449702" cy="390749"/>
          </a:xfrm>
          <a:prstGeom prst="rect">
            <a:avLst/>
          </a:prstGeom>
          <a:solidFill>
            <a:srgbClr val="AAFFE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39184" y="4981486"/>
            <a:ext cx="2000671" cy="369332"/>
          </a:xfrm>
          <a:prstGeom prst="rect">
            <a:avLst/>
          </a:prstGeom>
          <a:solidFill>
            <a:srgbClr val="FFFB9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83585" y="4230048"/>
            <a:ext cx="549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Different word order    (English vs. Korean)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386840" y="4889153"/>
            <a:ext cx="510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newspaper that I read is the </a:t>
            </a:r>
            <a:r>
              <a:rPr lang="en-US" sz="2400" i="1" dirty="0" smtClean="0"/>
              <a:t>Times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25452" y="5690891"/>
            <a:ext cx="3713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내가 읽는 신문은 타임스예요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11052" y="4273394"/>
            <a:ext cx="433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2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1044723" y="1832110"/>
            <a:ext cx="16096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Adj</a:t>
            </a:r>
            <a:r>
              <a:rPr lang="en-US" sz="2400" dirty="0" smtClean="0"/>
              <a:t> +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으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ㄴ</a:t>
            </a:r>
            <a:endParaRPr lang="en-US" altLang="ko-KR" sz="2400" dirty="0" smtClean="0"/>
          </a:p>
          <a:p>
            <a:r>
              <a:rPr lang="en-US" sz="2400" dirty="0" smtClean="0"/>
              <a:t>Verb + </a:t>
            </a:r>
            <a:r>
              <a:rPr lang="ko-KR" altLang="en-US" sz="2400" dirty="0" smtClean="0"/>
              <a:t>는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2846390" y="2135647"/>
            <a:ext cx="109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+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Noun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4573591" y="2229581"/>
            <a:ext cx="3431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Noun-modifying structure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4573591" y="1813913"/>
            <a:ext cx="2124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80"/>
                </a:solidFill>
              </a:rPr>
              <a:t>Relative Clause</a:t>
            </a:r>
            <a:endParaRPr lang="en-US" sz="2400" b="1" dirty="0">
              <a:solidFill>
                <a:srgbClr val="FF008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39323" y="2847128"/>
            <a:ext cx="23134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맛있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는</a:t>
            </a:r>
            <a:r>
              <a:rPr lang="ko-KR" altLang="en-US" sz="2400" dirty="0" smtClean="0"/>
              <a:t>    </a:t>
            </a:r>
            <a:r>
              <a:rPr lang="en-US" altLang="ko-KR" sz="2400" dirty="0" smtClean="0"/>
              <a:t>+</a:t>
            </a:r>
            <a:r>
              <a:rPr lang="ko-KR" altLang="en-US" sz="2400" dirty="0" smtClean="0"/>
              <a:t>    </a:t>
            </a:r>
            <a:r>
              <a:rPr lang="ko-KR" altLang="en-US" sz="2400" b="1" dirty="0" smtClean="0">
                <a:solidFill>
                  <a:srgbClr val="0080FF"/>
                </a:solidFill>
              </a:rPr>
              <a:t>음식</a:t>
            </a:r>
            <a:endParaRPr lang="en-US" altLang="ko-KR" sz="2400" b="1" dirty="0" smtClean="0">
              <a:solidFill>
                <a:srgbClr val="0080FF"/>
              </a:solidFill>
            </a:endParaRPr>
          </a:p>
          <a:p>
            <a:r>
              <a:rPr lang="ko-KR" altLang="en-US" sz="2400" dirty="0" smtClean="0"/>
              <a:t>노래하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는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+</a:t>
            </a:r>
            <a:r>
              <a:rPr lang="ko-KR" altLang="en-US" sz="2400" dirty="0" smtClean="0"/>
              <a:t>    </a:t>
            </a:r>
            <a:r>
              <a:rPr lang="ko-KR" altLang="en-US" sz="2400" b="1" dirty="0" smtClean="0">
                <a:solidFill>
                  <a:srgbClr val="0080FF"/>
                </a:solidFill>
              </a:rPr>
              <a:t>사람</a:t>
            </a:r>
            <a:endParaRPr lang="en-US" sz="2400" b="1" dirty="0">
              <a:solidFill>
                <a:srgbClr val="0080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5058" y="1860249"/>
            <a:ext cx="728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1.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0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9748" y="2011291"/>
            <a:ext cx="7396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</a:t>
            </a:r>
            <a:r>
              <a:rPr lang="en-US" sz="2400" b="1" dirty="0" smtClean="0"/>
              <a:t>NO</a:t>
            </a:r>
            <a:r>
              <a:rPr lang="en-US" sz="2400" dirty="0" smtClean="0"/>
              <a:t> relative pronouns (which, who, that, etc.) in Korean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799748" y="3008477"/>
            <a:ext cx="6929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4. Cannot use topic marker (</a:t>
            </a:r>
            <a:r>
              <a:rPr lang="ko-KR" altLang="en-US" sz="2400" dirty="0" smtClean="0"/>
              <a:t>은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는</a:t>
            </a:r>
            <a:r>
              <a:rPr lang="en-US" altLang="ko-KR" sz="2400" dirty="0" smtClean="0"/>
              <a:t>)</a:t>
            </a:r>
            <a:r>
              <a:rPr lang="en-US" sz="2400" dirty="0" smtClean="0"/>
              <a:t> in a relative clause.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ko-KR" altLang="en-US" sz="2400" dirty="0" smtClean="0">
                <a:solidFill>
                  <a:srgbClr val="FF0080"/>
                </a:solidFill>
              </a:rPr>
              <a:t>이</a:t>
            </a:r>
            <a:r>
              <a:rPr lang="en-US" altLang="ko-KR" sz="2400" dirty="0" smtClean="0">
                <a:solidFill>
                  <a:srgbClr val="FF0080"/>
                </a:solidFill>
              </a:rPr>
              <a:t>/</a:t>
            </a:r>
            <a:r>
              <a:rPr lang="ko-KR" altLang="en-US" sz="2400" dirty="0" smtClean="0">
                <a:solidFill>
                  <a:srgbClr val="FF0080"/>
                </a:solidFill>
              </a:rPr>
              <a:t>가 </a:t>
            </a:r>
            <a:r>
              <a:rPr lang="en-US" altLang="ko-KR" sz="2400" dirty="0" smtClean="0"/>
              <a:t>is used instead.</a:t>
            </a:r>
            <a:r>
              <a:rPr lang="en-US" sz="2400" dirty="0" smtClean="0"/>
              <a:t> 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496300" y="4090947"/>
            <a:ext cx="1997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내</a:t>
            </a:r>
            <a:r>
              <a:rPr lang="ko-KR" altLang="en-US" sz="2200" b="1" dirty="0" smtClean="0">
                <a:solidFill>
                  <a:srgbClr val="FF0080"/>
                </a:solidFill>
              </a:rPr>
              <a:t>가</a:t>
            </a:r>
            <a:r>
              <a:rPr lang="ko-KR" altLang="en-US" sz="2200" dirty="0" smtClean="0"/>
              <a:t> 읽는 책 </a:t>
            </a:r>
            <a:r>
              <a:rPr lang="en-US" altLang="ko-KR" sz="2200" dirty="0" smtClean="0"/>
              <a:t>(O)</a:t>
            </a:r>
          </a:p>
          <a:p>
            <a:r>
              <a:rPr lang="ko-KR" altLang="en-US" sz="2200" dirty="0" smtClean="0"/>
              <a:t>나</a:t>
            </a:r>
            <a:r>
              <a:rPr lang="ko-KR" altLang="en-US" sz="2200" b="1" dirty="0" smtClean="0"/>
              <a:t>는</a:t>
            </a:r>
            <a:r>
              <a:rPr lang="ko-KR" altLang="en-US" sz="2200" dirty="0" smtClean="0"/>
              <a:t> 읽는 책 </a:t>
            </a:r>
            <a:r>
              <a:rPr lang="en-US" altLang="ko-KR" sz="2200" dirty="0" smtClean="0"/>
              <a:t>(X)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1719785" y="4267833"/>
            <a:ext cx="2505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The book that I read</a:t>
            </a:r>
            <a:endParaRPr lang="en-US" sz="2200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5503481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902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70000" y="2586328"/>
            <a:ext cx="6451600" cy="71596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rgbClr val="8000FF"/>
                </a:solidFill>
                <a:ea typeface="나눔고딕"/>
                <a:cs typeface="나눔고딕"/>
              </a:rPr>
              <a:t>/</a:t>
            </a:r>
            <a:r>
              <a:rPr lang="ko-KR" altLang="en-US" sz="3200" b="1" dirty="0" smtClean="0">
                <a:solidFill>
                  <a:srgbClr val="8000FF"/>
                </a:solidFill>
                <a:ea typeface="나눔고딕"/>
                <a:cs typeface="나눔고딕"/>
              </a:rPr>
              <a:t>ㄹ</a:t>
            </a:r>
            <a:r>
              <a:rPr lang="en-US" altLang="ko-KR" sz="3200" b="1" dirty="0" smtClean="0">
                <a:solidFill>
                  <a:srgbClr val="8000FF"/>
                </a:solidFill>
                <a:ea typeface="나눔고딕"/>
                <a:cs typeface="나눔고딕"/>
              </a:rPr>
              <a:t>/</a:t>
            </a:r>
            <a:r>
              <a:rPr lang="ko-KR" altLang="en-US" sz="3200" b="1" dirty="0" smtClean="0">
                <a:solidFill>
                  <a:srgbClr val="8000FF"/>
                </a:solidFill>
                <a:ea typeface="나눔고딕"/>
                <a:cs typeface="나눔고딕"/>
              </a:rPr>
              <a:t> </a:t>
            </a:r>
            <a:r>
              <a:rPr lang="en-US" altLang="ko-KR" sz="3200" b="1" dirty="0" smtClean="0">
                <a:solidFill>
                  <a:srgbClr val="8000FF"/>
                </a:solidFill>
                <a:ea typeface="나눔고딕"/>
                <a:cs typeface="나눔고딕"/>
              </a:rPr>
              <a:t>is deleted </a:t>
            </a:r>
            <a:r>
              <a:rPr lang="en-US" altLang="ko-KR" sz="2400" dirty="0" smtClean="0">
                <a:solidFill>
                  <a:schemeClr val="tx1"/>
                </a:solidFill>
                <a:ea typeface="나눔고딕"/>
                <a:cs typeface="나눔고딕"/>
              </a:rPr>
              <a:t>before –</a:t>
            </a:r>
            <a:r>
              <a:rPr lang="ko-KR" altLang="en-US" sz="2400" dirty="0" smtClean="0">
                <a:solidFill>
                  <a:schemeClr val="tx1"/>
                </a:solidFill>
                <a:ea typeface="나눔고딕"/>
                <a:cs typeface="나눔고딕"/>
              </a:rPr>
              <a:t>는 </a:t>
            </a:r>
            <a:r>
              <a:rPr lang="en-US" altLang="ko-KR" sz="2400" dirty="0" smtClean="0">
                <a:solidFill>
                  <a:schemeClr val="tx1"/>
                </a:solidFill>
                <a:ea typeface="나눔고딕"/>
                <a:cs typeface="나눔고딕"/>
              </a:rPr>
              <a:t>or –</a:t>
            </a:r>
            <a:r>
              <a:rPr lang="ko-KR" altLang="en-US" sz="2400" dirty="0" smtClean="0">
                <a:solidFill>
                  <a:schemeClr val="tx1"/>
                </a:solidFill>
                <a:ea typeface="나눔고딕"/>
                <a:cs typeface="나눔고딕"/>
              </a:rPr>
              <a:t>시 </a:t>
            </a:r>
            <a:endParaRPr lang="en-US" sz="2400" dirty="0">
              <a:solidFill>
                <a:schemeClr val="tx1"/>
              </a:solidFill>
              <a:ea typeface="나눔고딕"/>
              <a:cs typeface="나눔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867849"/>
              </p:ext>
            </p:extLst>
          </p:nvPr>
        </p:nvGraphicFramePr>
        <p:xfrm>
          <a:off x="1270000" y="3695232"/>
          <a:ext cx="6603999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1333"/>
                <a:gridCol w="2201333"/>
                <a:gridCol w="2201333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plain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honorific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 smtClean="0"/>
                        <a:t>살다 </a:t>
                      </a:r>
                      <a:r>
                        <a:rPr lang="en-US" altLang="ko-KR" sz="2200" dirty="0" smtClean="0"/>
                        <a:t>‘to live’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 smtClean="0"/>
                        <a:t>만들다</a:t>
                      </a:r>
                      <a:r>
                        <a:rPr lang="en-US" altLang="ko-KR" sz="2200" dirty="0" smtClean="0"/>
                        <a:t> ‘ to make’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dirty="0" smtClean="0"/>
                        <a:t>알다</a:t>
                      </a:r>
                      <a:r>
                        <a:rPr lang="en-US" altLang="ko-KR" sz="2200" dirty="0" smtClean="0"/>
                        <a:t> ‘to</a:t>
                      </a:r>
                      <a:r>
                        <a:rPr lang="en-US" altLang="ko-KR" sz="2200" baseline="0" dirty="0" smtClean="0"/>
                        <a:t> know’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65600" y="4143965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사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endParaRPr lang="en-US" sz="2200" dirty="0">
              <a:solidFill>
                <a:srgbClr val="FF008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8666" y="4574852"/>
            <a:ext cx="11514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만드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endParaRPr lang="en-US" sz="2200" dirty="0">
              <a:solidFill>
                <a:srgbClr val="FF008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5600" y="4983859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/>
              <a:t>아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endParaRPr lang="en-US" sz="2200" dirty="0">
              <a:solidFill>
                <a:srgbClr val="FF008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65334" y="4134586"/>
            <a:ext cx="916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사시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endParaRPr lang="en-US" sz="2200" dirty="0">
              <a:solidFill>
                <a:srgbClr val="FF008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65334" y="4540338"/>
            <a:ext cx="11608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만드시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endParaRPr lang="en-US" sz="2200" dirty="0">
              <a:solidFill>
                <a:srgbClr val="FF008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18523" y="4971225"/>
            <a:ext cx="916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아시</a:t>
            </a:r>
            <a:r>
              <a:rPr lang="ko-KR" altLang="en-US" sz="2200" dirty="0" smtClean="0">
                <a:solidFill>
                  <a:srgbClr val="FF0080"/>
                </a:solidFill>
              </a:rPr>
              <a:t>는</a:t>
            </a:r>
            <a:endParaRPr lang="en-US" sz="2200" dirty="0">
              <a:solidFill>
                <a:srgbClr val="FF008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6133" y="5672654"/>
            <a:ext cx="3919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/>
              <a:t>**</a:t>
            </a:r>
            <a:r>
              <a:rPr lang="en-US" sz="2200" dirty="0" smtClean="0"/>
              <a:t>adjective  </a:t>
            </a:r>
            <a:r>
              <a:rPr lang="ko-KR" altLang="en-US" sz="2200" dirty="0" smtClean="0"/>
              <a:t>멀다</a:t>
            </a:r>
            <a:r>
              <a:rPr lang="en-US" altLang="ko-KR" sz="2200" dirty="0" smtClean="0"/>
              <a:t>,</a:t>
            </a:r>
            <a:r>
              <a:rPr lang="ko-KR" altLang="en-US" sz="2200" dirty="0" smtClean="0"/>
              <a:t> 길다  </a:t>
            </a:r>
            <a:r>
              <a:rPr lang="ko-KR" altLang="en-US" sz="2200" dirty="0" smtClean="0">
                <a:sym typeface="Wingdings"/>
              </a:rPr>
              <a:t>  먼</a:t>
            </a:r>
            <a:r>
              <a:rPr lang="en-US" altLang="ko-KR" sz="2200" dirty="0" smtClean="0">
                <a:sym typeface="Wingdings"/>
              </a:rPr>
              <a:t>,</a:t>
            </a:r>
            <a:r>
              <a:rPr lang="ko-KR" altLang="en-US" sz="2200" dirty="0" smtClean="0">
                <a:sym typeface="Wingdings"/>
              </a:rPr>
              <a:t> 긴</a:t>
            </a:r>
            <a:endParaRPr lang="en-US" sz="2200" dirty="0"/>
          </a:p>
        </p:txBody>
      </p:sp>
      <p:graphicFrame>
        <p:nvGraphicFramePr>
          <p:cNvPr id="1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174128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67015" y="1652774"/>
            <a:ext cx="37515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Irregular verbs with </a:t>
            </a:r>
            <a:r>
              <a:rPr lang="ko-KR" altLang="en-US" sz="3000" b="1" dirty="0" smtClean="0"/>
              <a:t>ㄹ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18912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87794" y="1417638"/>
            <a:ext cx="7457461" cy="834495"/>
          </a:xfrm>
          <a:prstGeom prst="roundRect">
            <a:avLst/>
          </a:prstGeom>
          <a:solidFill>
            <a:srgbClr val="DBEEF4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600" dirty="0" smtClean="0">
                <a:solidFill>
                  <a:schemeClr val="tx1"/>
                </a:solidFill>
              </a:rPr>
              <a:t>있다</a:t>
            </a:r>
            <a:r>
              <a:rPr lang="en-US" altLang="ko-KR" sz="2600" dirty="0" smtClean="0">
                <a:solidFill>
                  <a:schemeClr val="tx1"/>
                </a:solidFill>
              </a:rPr>
              <a:t> / </a:t>
            </a:r>
            <a:r>
              <a:rPr lang="ko-KR" altLang="en-US" sz="2600" dirty="0" smtClean="0">
                <a:solidFill>
                  <a:schemeClr val="tx1"/>
                </a:solidFill>
              </a:rPr>
              <a:t>없다 </a:t>
            </a:r>
            <a:r>
              <a:rPr lang="en-US" altLang="ko-KR" sz="2600" dirty="0" smtClean="0">
                <a:solidFill>
                  <a:schemeClr val="tx1"/>
                </a:solidFill>
              </a:rPr>
              <a:t> +  </a:t>
            </a:r>
            <a:r>
              <a:rPr lang="ko-KR" altLang="en-US" sz="2600" dirty="0" smtClean="0">
                <a:solidFill>
                  <a:schemeClr val="tx1"/>
                </a:solidFill>
              </a:rPr>
              <a:t>는 </a:t>
            </a:r>
            <a:r>
              <a:rPr lang="en-US" altLang="ko-KR" sz="2600" dirty="0" smtClean="0">
                <a:solidFill>
                  <a:schemeClr val="tx1"/>
                </a:solidFill>
              </a:rPr>
              <a:t>=</a:t>
            </a:r>
            <a:r>
              <a:rPr lang="ko-KR" altLang="en-US" sz="2600" dirty="0" smtClean="0">
                <a:solidFill>
                  <a:schemeClr val="tx1"/>
                </a:solidFill>
              </a:rPr>
              <a:t> </a:t>
            </a:r>
            <a:r>
              <a:rPr lang="en-US" altLang="ko-KR" sz="2600" dirty="0" smtClean="0">
                <a:solidFill>
                  <a:schemeClr val="tx1"/>
                </a:solidFill>
              </a:rPr>
              <a:t> </a:t>
            </a:r>
            <a:r>
              <a:rPr lang="ko-KR" altLang="en-US" sz="2600" b="1" dirty="0" smtClean="0">
                <a:solidFill>
                  <a:schemeClr val="tx1"/>
                </a:solidFill>
              </a:rPr>
              <a:t>있</a:t>
            </a:r>
            <a:r>
              <a:rPr lang="ko-KR" altLang="en-US" sz="2600" b="1" dirty="0" smtClean="0">
                <a:solidFill>
                  <a:srgbClr val="FF0080"/>
                </a:solidFill>
              </a:rPr>
              <a:t>는</a:t>
            </a:r>
            <a:r>
              <a:rPr lang="en-US" altLang="ko-KR" sz="26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2600" b="1" dirty="0" smtClean="0">
                <a:solidFill>
                  <a:srgbClr val="000000"/>
                </a:solidFill>
              </a:rPr>
              <a:t>/ </a:t>
            </a:r>
            <a:r>
              <a:rPr lang="ko-KR" altLang="en-US" sz="2600" b="1" dirty="0" smtClean="0">
                <a:solidFill>
                  <a:srgbClr val="000000"/>
                </a:solidFill>
              </a:rPr>
              <a:t>없</a:t>
            </a:r>
            <a:r>
              <a:rPr lang="ko-KR" altLang="en-US" sz="2600" b="1" dirty="0" smtClean="0">
                <a:solidFill>
                  <a:srgbClr val="FF0080"/>
                </a:solidFill>
              </a:rPr>
              <a:t>는</a:t>
            </a:r>
            <a:r>
              <a:rPr lang="ko-KR" altLang="en-US" sz="2600" dirty="0" smtClean="0">
                <a:solidFill>
                  <a:srgbClr val="000000"/>
                </a:solidFill>
              </a:rPr>
              <a:t>  </a:t>
            </a:r>
            <a:r>
              <a:rPr lang="en-US" altLang="ko-KR" sz="2600" dirty="0" smtClean="0">
                <a:solidFill>
                  <a:srgbClr val="000000"/>
                </a:solidFill>
              </a:rPr>
              <a:t>  </a:t>
            </a:r>
            <a:r>
              <a:rPr lang="en-US" altLang="ko-KR" sz="2600" dirty="0" smtClean="0">
                <a:solidFill>
                  <a:schemeClr val="tx1"/>
                </a:solidFill>
              </a:rPr>
              <a:t>(present tense)</a:t>
            </a: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0803" y="2912534"/>
            <a:ext cx="51398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책상 위에 있</a:t>
            </a:r>
            <a:r>
              <a:rPr lang="ko-KR" altLang="en-US" sz="2500" dirty="0" smtClean="0">
                <a:solidFill>
                  <a:srgbClr val="FF0080"/>
                </a:solidFill>
              </a:rPr>
              <a:t>는</a:t>
            </a:r>
            <a:r>
              <a:rPr lang="ko-KR" altLang="en-US" sz="2500" dirty="0" smtClean="0"/>
              <a:t> 게 뭐예요</a:t>
            </a:r>
            <a:r>
              <a:rPr lang="en-US" altLang="ko-KR" sz="2500" dirty="0" smtClean="0"/>
              <a:t>?</a:t>
            </a:r>
          </a:p>
          <a:p>
            <a:r>
              <a:rPr lang="en-US" altLang="ko-KR" sz="25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that thing that is on the desk?</a:t>
            </a:r>
          </a:p>
        </p:txBody>
      </p:sp>
      <p:sp>
        <p:nvSpPr>
          <p:cNvPr id="5" name="Rectangle 4"/>
          <p:cNvSpPr/>
          <p:nvPr/>
        </p:nvSpPr>
        <p:spPr>
          <a:xfrm>
            <a:off x="3580803" y="4458861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2500" dirty="0">
                <a:solidFill>
                  <a:prstClr val="black"/>
                </a:solidFill>
              </a:rPr>
              <a:t>수업이 </a:t>
            </a:r>
            <a:r>
              <a:rPr lang="ko-KR" altLang="en-US" sz="2500" dirty="0">
                <a:solidFill>
                  <a:srgbClr val="000000"/>
                </a:solidFill>
              </a:rPr>
              <a:t>없</a:t>
            </a:r>
            <a:r>
              <a:rPr lang="ko-KR" altLang="en-US" sz="2500" dirty="0">
                <a:solidFill>
                  <a:srgbClr val="FF0080"/>
                </a:solidFill>
              </a:rPr>
              <a:t>는</a:t>
            </a:r>
            <a:r>
              <a:rPr lang="ko-KR" altLang="en-US" sz="2500" dirty="0">
                <a:solidFill>
                  <a:prstClr val="black"/>
                </a:solidFill>
              </a:rPr>
              <a:t> 날 뭐 하세요</a:t>
            </a:r>
            <a:r>
              <a:rPr lang="en-US" altLang="ko-KR" sz="2500" dirty="0">
                <a:solidFill>
                  <a:prstClr val="black"/>
                </a:solidFill>
              </a:rPr>
              <a:t>?</a:t>
            </a:r>
          </a:p>
          <a:p>
            <a:pPr lvl="0"/>
            <a:r>
              <a:rPr lang="en-US" sz="2500" dirty="0">
                <a:solidFill>
                  <a:srgbClr val="7F7F7F"/>
                </a:solidFill>
              </a:rPr>
              <a:t>What do you do on the days that you don’t have classes?</a:t>
            </a:r>
          </a:p>
        </p:txBody>
      </p:sp>
      <p:pic>
        <p:nvPicPr>
          <p:cNvPr id="7" name="Picture 6" descr="des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6" y="2682612"/>
            <a:ext cx="2431604" cy="1529944"/>
          </a:xfrm>
          <a:prstGeom prst="rect">
            <a:avLst/>
          </a:prstGeom>
        </p:spPr>
      </p:pic>
      <p:pic>
        <p:nvPicPr>
          <p:cNvPr id="8" name="Picture 7" descr="college stud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18" y="4398394"/>
            <a:ext cx="1965935" cy="1874191"/>
          </a:xfrm>
          <a:prstGeom prst="rect">
            <a:avLst/>
          </a:prstGeom>
        </p:spPr>
      </p:pic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975276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23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4953" y="5086936"/>
            <a:ext cx="441529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/>
              <a:t>의사</a:t>
            </a:r>
            <a:r>
              <a:rPr lang="ko-KR" altLang="en-US" sz="2500" b="1" dirty="0" smtClean="0">
                <a:solidFill>
                  <a:srgbClr val="FF0080"/>
                </a:solidFill>
              </a:rPr>
              <a:t>이신</a:t>
            </a:r>
            <a:r>
              <a:rPr lang="ko-KR" altLang="en-US" sz="2500" dirty="0" smtClean="0"/>
              <a:t> 우리 아버지를 만나세요</a:t>
            </a:r>
            <a:r>
              <a:rPr lang="en-US" altLang="ko-KR" sz="2500" dirty="0" smtClean="0"/>
              <a:t>.</a:t>
            </a:r>
            <a:endParaRPr lang="en-US" sz="2500" dirty="0"/>
          </a:p>
        </p:txBody>
      </p:sp>
      <p:sp>
        <p:nvSpPr>
          <p:cNvPr id="3" name="TextBox 2"/>
          <p:cNvSpPr txBox="1"/>
          <p:nvPr/>
        </p:nvSpPr>
        <p:spPr>
          <a:xfrm>
            <a:off x="3894953" y="5517823"/>
            <a:ext cx="3055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7F7F7F"/>
                </a:solidFill>
              </a:rPr>
              <a:t>Meet my father, who is a </a:t>
            </a:r>
            <a:br>
              <a:rPr lang="en-US" sz="2200" dirty="0" smtClean="0">
                <a:solidFill>
                  <a:srgbClr val="7F7F7F"/>
                </a:solidFill>
              </a:rPr>
            </a:br>
            <a:r>
              <a:rPr lang="en-US" sz="2200" dirty="0" smtClean="0">
                <a:solidFill>
                  <a:srgbClr val="7F7F7F"/>
                </a:solidFill>
              </a:rPr>
              <a:t>medical doctor.</a:t>
            </a:r>
            <a:endParaRPr lang="en-US" sz="2200" dirty="0">
              <a:solidFill>
                <a:srgbClr val="7F7F7F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296584" y="1673280"/>
            <a:ext cx="6451601" cy="914400"/>
          </a:xfrm>
          <a:prstGeom prst="roundRect">
            <a:avLst/>
          </a:prstGeom>
          <a:solidFill>
            <a:srgbClr val="DBEEF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tx1"/>
                </a:solidFill>
              </a:rPr>
              <a:t>~</a:t>
            </a:r>
            <a:r>
              <a:rPr lang="ko-KR" altLang="en-US" sz="2400" dirty="0" smtClean="0">
                <a:solidFill>
                  <a:schemeClr val="tx1"/>
                </a:solidFill>
              </a:rPr>
              <a:t>이다 </a:t>
            </a:r>
            <a:r>
              <a:rPr lang="en-US" altLang="ko-KR" sz="2400" dirty="0" smtClean="0">
                <a:solidFill>
                  <a:schemeClr val="tx1"/>
                </a:solidFill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</a:rPr>
              <a:t> 아니다  </a:t>
            </a:r>
            <a:r>
              <a:rPr lang="ko-KR" altLang="en-US" sz="2400" dirty="0" smtClean="0">
                <a:solidFill>
                  <a:schemeClr val="tx1"/>
                </a:solidFill>
                <a:sym typeface="Wingdings"/>
              </a:rPr>
              <a:t>  </a:t>
            </a:r>
            <a:r>
              <a:rPr lang="en-US" altLang="ko-KR" sz="2400" dirty="0" smtClean="0">
                <a:solidFill>
                  <a:schemeClr val="tx1"/>
                </a:solidFill>
                <a:sym typeface="Wingdings"/>
              </a:rPr>
              <a:t>~</a:t>
            </a:r>
            <a:r>
              <a:rPr lang="ko-KR" altLang="en-US" sz="2400" b="1" dirty="0" smtClean="0">
                <a:solidFill>
                  <a:srgbClr val="FF0080"/>
                </a:solidFill>
                <a:sym typeface="Wingdings"/>
              </a:rPr>
              <a:t>인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  <a:sym typeface="Wingdings"/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  <a:sym typeface="Wingdings"/>
              </a:rPr>
              <a:t> </a:t>
            </a:r>
            <a:r>
              <a:rPr lang="ko-KR" altLang="en-US" sz="2400" b="1" dirty="0" smtClean="0">
                <a:solidFill>
                  <a:srgbClr val="FF0080"/>
                </a:solidFill>
                <a:sym typeface="Wingdings"/>
              </a:rPr>
              <a:t>아닌</a:t>
            </a:r>
            <a:r>
              <a:rPr lang="ko-KR" altLang="en-US" sz="2400" dirty="0" smtClean="0">
                <a:solidFill>
                  <a:schemeClr val="tx1"/>
                </a:solidFill>
              </a:rPr>
              <a:t>  </a:t>
            </a:r>
            <a:r>
              <a:rPr lang="en-US" altLang="ko-KR" sz="2400" dirty="0" smtClean="0">
                <a:solidFill>
                  <a:schemeClr val="tx1"/>
                </a:solidFill>
              </a:rPr>
              <a:t>OR  ~</a:t>
            </a:r>
            <a:r>
              <a:rPr lang="ko-KR" altLang="en-US" sz="2400" b="1" dirty="0" smtClean="0">
                <a:solidFill>
                  <a:srgbClr val="8000FF"/>
                </a:solidFill>
              </a:rPr>
              <a:t>이신</a:t>
            </a:r>
            <a:r>
              <a:rPr lang="ko-KR" altLang="ko-KR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/</a:t>
            </a:r>
            <a:r>
              <a:rPr lang="ko-KR" altLang="en-US" sz="2400" dirty="0" smtClean="0">
                <a:solidFill>
                  <a:schemeClr val="tx1"/>
                </a:solidFill>
              </a:rPr>
              <a:t> </a:t>
            </a:r>
            <a:r>
              <a:rPr lang="ko-KR" altLang="en-US" sz="2400" b="1" dirty="0" smtClean="0">
                <a:solidFill>
                  <a:srgbClr val="8000FF"/>
                </a:solidFill>
              </a:rPr>
              <a:t>아니신</a:t>
            </a:r>
            <a:endParaRPr lang="en-US" sz="2400" b="1" dirty="0">
              <a:solidFill>
                <a:srgbClr val="8000FF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905909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94953" y="3857412"/>
            <a:ext cx="4791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My younger sibling, who is a high school </a:t>
            </a:r>
            <a:b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student, is studying at the library now.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94953" y="3087971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2500" dirty="0">
                <a:solidFill>
                  <a:prstClr val="black"/>
                </a:solidFill>
              </a:rPr>
              <a:t>고등학생</a:t>
            </a:r>
            <a:r>
              <a:rPr lang="ko-KR" altLang="en-US" sz="2500" b="1" dirty="0">
                <a:solidFill>
                  <a:srgbClr val="FF0080"/>
                </a:solidFill>
              </a:rPr>
              <a:t>인</a:t>
            </a:r>
            <a:r>
              <a:rPr lang="ko-KR" altLang="en-US" sz="2500" dirty="0">
                <a:solidFill>
                  <a:prstClr val="black"/>
                </a:solidFill>
              </a:rPr>
              <a:t> 내 동생은</a:t>
            </a:r>
            <a:r>
              <a:rPr lang="en-US" altLang="ko-KR" sz="2500" dirty="0">
                <a:solidFill>
                  <a:prstClr val="black"/>
                </a:solidFill>
              </a:rPr>
              <a:t/>
            </a:r>
            <a:br>
              <a:rPr lang="en-US" altLang="ko-KR" sz="2500" dirty="0">
                <a:solidFill>
                  <a:prstClr val="black"/>
                </a:solidFill>
              </a:rPr>
            </a:br>
            <a:r>
              <a:rPr lang="ko-KR" altLang="en-US" sz="2500" dirty="0">
                <a:solidFill>
                  <a:prstClr val="black"/>
                </a:solidFill>
              </a:rPr>
              <a:t>지금 도서관에서 공부해요</a:t>
            </a:r>
            <a:endParaRPr lang="en-US" altLang="ko-KR" sz="2500" dirty="0">
              <a:solidFill>
                <a:prstClr val="black"/>
              </a:solidFill>
            </a:endParaRPr>
          </a:p>
        </p:txBody>
      </p:sp>
      <p:pic>
        <p:nvPicPr>
          <p:cNvPr id="8" name="Picture 7" descr="book buy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32" y="2882275"/>
            <a:ext cx="2402991" cy="1731567"/>
          </a:xfrm>
          <a:prstGeom prst="rect">
            <a:avLst/>
          </a:prstGeom>
        </p:spPr>
      </p:pic>
      <p:pic>
        <p:nvPicPr>
          <p:cNvPr id="10" name="Picture 9" descr="의ᄉ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84" y="4872839"/>
            <a:ext cx="1362032" cy="181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7201" y="5084616"/>
            <a:ext cx="6170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제가 지금 먹고 싶</a:t>
            </a:r>
            <a:r>
              <a:rPr lang="ko-KR" altLang="en-US" sz="2400" dirty="0" smtClean="0">
                <a:solidFill>
                  <a:srgbClr val="8000FF"/>
                </a:solidFill>
              </a:rPr>
              <a:t>은</a:t>
            </a:r>
            <a:r>
              <a:rPr lang="ko-KR" altLang="en-US" sz="2400" dirty="0" smtClean="0"/>
              <a:t> </a:t>
            </a:r>
            <a:r>
              <a:rPr lang="ko-KR" altLang="en-US" sz="2400" b="1" dirty="0" smtClean="0">
                <a:solidFill>
                  <a:srgbClr val="0080FF"/>
                </a:solidFill>
              </a:rPr>
              <a:t>음식</a:t>
            </a:r>
            <a:r>
              <a:rPr lang="ko-KR" altLang="en-US" sz="2400" dirty="0" smtClean="0"/>
              <a:t>은 햄버거예요</a:t>
            </a:r>
            <a:r>
              <a:rPr lang="en-US" altLang="ko-KR" sz="2400" dirty="0" smtClean="0"/>
              <a:t>.</a:t>
            </a:r>
          </a:p>
          <a:p>
            <a:r>
              <a:rPr lang="en-US" sz="2400" dirty="0" smtClean="0"/>
              <a:t>The food that I want to eat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now</a:t>
            </a:r>
            <a:r>
              <a:rPr lang="en-US" sz="2400" dirty="0" smtClean="0"/>
              <a:t> is a hamburger.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2599684" y="1539354"/>
            <a:ext cx="3776133" cy="812800"/>
          </a:xfrm>
          <a:prstGeom prst="roundRect">
            <a:avLst/>
          </a:prstGeom>
          <a:solidFill>
            <a:srgbClr val="DBEEF4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900" dirty="0" smtClean="0">
                <a:solidFill>
                  <a:schemeClr val="tx1"/>
                </a:solidFill>
              </a:rPr>
              <a:t>~</a:t>
            </a:r>
            <a:r>
              <a:rPr lang="ko-KR" altLang="en-US" sz="2900" dirty="0" smtClean="0">
                <a:solidFill>
                  <a:schemeClr val="tx1"/>
                </a:solidFill>
              </a:rPr>
              <a:t>고 싶다  </a:t>
            </a:r>
            <a:r>
              <a:rPr lang="ko-KR" altLang="en-US" sz="2900" dirty="0" smtClean="0">
                <a:solidFill>
                  <a:schemeClr val="tx1"/>
                </a:solidFill>
                <a:sym typeface="Wingdings"/>
              </a:rPr>
              <a:t>  </a:t>
            </a:r>
            <a:r>
              <a:rPr lang="en-US" altLang="ko-KR" sz="2900" dirty="0" smtClean="0">
                <a:solidFill>
                  <a:schemeClr val="tx1"/>
                </a:solidFill>
                <a:sym typeface="Wingdings"/>
              </a:rPr>
              <a:t>~</a:t>
            </a:r>
            <a:r>
              <a:rPr lang="ko-KR" altLang="en-US" sz="2900" dirty="0" smtClean="0">
                <a:solidFill>
                  <a:schemeClr val="tx1"/>
                </a:solidFill>
                <a:sym typeface="Wingdings"/>
              </a:rPr>
              <a:t>고 싶</a:t>
            </a:r>
            <a:r>
              <a:rPr lang="ko-KR" altLang="en-US" sz="2900" b="1" dirty="0" smtClean="0">
                <a:solidFill>
                  <a:srgbClr val="8000FF"/>
                </a:solidFill>
                <a:sym typeface="Wingdings"/>
              </a:rPr>
              <a:t>은</a:t>
            </a:r>
            <a:r>
              <a:rPr lang="ko-KR" altLang="en-US" sz="2900" dirty="0" smtClean="0">
                <a:solidFill>
                  <a:schemeClr val="tx1"/>
                </a:solidFill>
                <a:sym typeface="Wingdings"/>
              </a:rPr>
              <a:t>  </a:t>
            </a:r>
            <a:endParaRPr lang="en-US" sz="2900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842071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 descr="bur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21" y="2653861"/>
            <a:ext cx="2652987" cy="20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5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920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Picture 6" descr="vill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570"/>
            <a:ext cx="9144000" cy="4837707"/>
          </a:xfrm>
          <a:prstGeom prst="rect">
            <a:avLst/>
          </a:prstGeom>
        </p:spPr>
      </p:pic>
      <p:pic>
        <p:nvPicPr>
          <p:cNvPr id="9" name="Picture 8" descr="girl.jpe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3822" l="0" r="922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88" y="3778459"/>
            <a:ext cx="2306683" cy="3079541"/>
          </a:xfrm>
          <a:prstGeom prst="rect">
            <a:avLst/>
          </a:prstGeom>
        </p:spPr>
      </p:pic>
      <p:pic>
        <p:nvPicPr>
          <p:cNvPr id="10" name="Picture 9" descr="boy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08860" y="3953335"/>
            <a:ext cx="1181559" cy="2904665"/>
          </a:xfrm>
          <a:prstGeom prst="rect">
            <a:avLst/>
          </a:prstGeom>
        </p:spPr>
      </p:pic>
      <p:sp>
        <p:nvSpPr>
          <p:cNvPr id="12" name="Rounded Rectangular Callout 11"/>
          <p:cNvSpPr/>
          <p:nvPr/>
        </p:nvSpPr>
        <p:spPr>
          <a:xfrm>
            <a:off x="4958774" y="1426570"/>
            <a:ext cx="3588056" cy="2165998"/>
          </a:xfrm>
          <a:prstGeom prst="wedgeRoundRectCallout">
            <a:avLst>
              <a:gd name="adj1" fmla="val 16246"/>
              <a:gd name="adj2" fmla="val 5877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000000"/>
                </a:solidFill>
              </a:rPr>
              <a:t>여기가 제가 사</a:t>
            </a:r>
            <a:r>
              <a:rPr lang="ko-KR" altLang="en-US" sz="3000" dirty="0" smtClean="0">
                <a:solidFill>
                  <a:srgbClr val="FF0080"/>
                </a:solidFill>
              </a:rPr>
              <a:t>는</a:t>
            </a:r>
            <a:r>
              <a:rPr lang="ko-KR" altLang="en-US" sz="3000" dirty="0" smtClean="0">
                <a:solidFill>
                  <a:srgbClr val="000000"/>
                </a:solidFill>
              </a:rPr>
              <a:t> </a:t>
            </a:r>
            <a:endParaRPr lang="en-US" altLang="ko-KR" sz="30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000000"/>
                </a:solidFill>
              </a:rPr>
              <a:t>동네예요</a:t>
            </a:r>
            <a:r>
              <a:rPr lang="en-US" altLang="ko-KR" sz="3000" dirty="0" smtClean="0">
                <a:solidFill>
                  <a:srgbClr val="000000"/>
                </a:solidFill>
              </a:rPr>
              <a:t>.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914832" y="1426570"/>
            <a:ext cx="3588056" cy="2165998"/>
          </a:xfrm>
          <a:prstGeom prst="wedgeRoundRectCallout">
            <a:avLst>
              <a:gd name="adj1" fmla="val 16246"/>
              <a:gd name="adj2" fmla="val 69014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000000"/>
                </a:solidFill>
              </a:rPr>
              <a:t>메리 씨</a:t>
            </a:r>
            <a:r>
              <a:rPr lang="en-US" altLang="ko-KR" sz="3000" dirty="0" smtClean="0">
                <a:solidFill>
                  <a:srgbClr val="000000"/>
                </a:solidFill>
              </a:rPr>
              <a:t>,</a:t>
            </a:r>
            <a:r>
              <a:rPr lang="ko-KR" altLang="en-US" sz="3000" dirty="0" smtClean="0">
                <a:solidFill>
                  <a:srgbClr val="000000"/>
                </a:solidFill>
              </a:rPr>
              <a:t> 여기서 </a:t>
            </a:r>
            <a:endParaRPr lang="en-US" altLang="ko-KR" sz="30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000000"/>
                </a:solidFill>
              </a:rPr>
              <a:t>뭐 하세요</a:t>
            </a:r>
            <a:r>
              <a:rPr lang="en-US" altLang="ko-KR" sz="3000" dirty="0" smtClean="0">
                <a:solidFill>
                  <a:srgbClr val="000000"/>
                </a:solidFill>
              </a:rPr>
              <a:t>?</a:t>
            </a:r>
            <a:endParaRPr lang="en-US" sz="3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91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pop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384" y="4091621"/>
            <a:ext cx="2851321" cy="2484198"/>
          </a:xfrm>
          <a:prstGeom prst="rect">
            <a:avLst/>
          </a:prstGeom>
        </p:spPr>
      </p:pic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9783869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2" name="Rounded Rectangular Callout 11"/>
          <p:cNvSpPr/>
          <p:nvPr/>
        </p:nvSpPr>
        <p:spPr>
          <a:xfrm>
            <a:off x="4958774" y="1426570"/>
            <a:ext cx="3588056" cy="2165998"/>
          </a:xfrm>
          <a:prstGeom prst="wedgeRoundRectCallout">
            <a:avLst>
              <a:gd name="adj1" fmla="val 16246"/>
              <a:gd name="adj2" fmla="val 58778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000000"/>
                </a:solidFill>
              </a:rPr>
              <a:t>제가 자주 듣</a:t>
            </a:r>
            <a:r>
              <a:rPr lang="ko-KR" altLang="en-US" sz="3000" dirty="0" smtClean="0">
                <a:solidFill>
                  <a:srgbClr val="FF0080"/>
                </a:solidFill>
              </a:rPr>
              <a:t>는</a:t>
            </a:r>
            <a:r>
              <a:rPr lang="ko-KR" altLang="en-US" sz="3000" dirty="0" smtClean="0">
                <a:solidFill>
                  <a:srgbClr val="000000"/>
                </a:solidFill>
              </a:rPr>
              <a:t> </a:t>
            </a:r>
            <a:endParaRPr lang="en-US" altLang="ko-KR" sz="30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000000"/>
                </a:solidFill>
              </a:rPr>
              <a:t>노래는 케이팝이에요</a:t>
            </a:r>
            <a:r>
              <a:rPr lang="en-US" altLang="ko-KR" sz="3000" dirty="0" smtClean="0">
                <a:solidFill>
                  <a:srgbClr val="000000"/>
                </a:solidFill>
              </a:rPr>
              <a:t>.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914832" y="1426570"/>
            <a:ext cx="3588056" cy="2165998"/>
          </a:xfrm>
          <a:prstGeom prst="wedgeRoundRectCallout">
            <a:avLst>
              <a:gd name="adj1" fmla="val 16246"/>
              <a:gd name="adj2" fmla="val 69014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 smtClean="0">
                <a:solidFill>
                  <a:srgbClr val="000000"/>
                </a:solidFill>
              </a:rPr>
              <a:t>스티브 씨</a:t>
            </a:r>
            <a:r>
              <a:rPr lang="en-US" altLang="ko-KR" sz="3000" dirty="0" smtClean="0">
                <a:solidFill>
                  <a:srgbClr val="000000"/>
                </a:solidFill>
              </a:rPr>
              <a:t>,</a:t>
            </a:r>
            <a:r>
              <a:rPr lang="ko-KR" altLang="en-US" sz="3000" dirty="0" smtClean="0">
                <a:solidFill>
                  <a:srgbClr val="000000"/>
                </a:solidFill>
              </a:rPr>
              <a:t> 어떤 </a:t>
            </a:r>
            <a:endParaRPr lang="en-US" altLang="ko-KR" sz="3000" dirty="0">
              <a:solidFill>
                <a:srgbClr val="000000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000000"/>
                </a:solidFill>
              </a:rPr>
              <a:t>노래를 자주 </a:t>
            </a:r>
            <a:endParaRPr lang="en-US" altLang="ko-KR" sz="3000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3000" dirty="0" smtClean="0">
                <a:solidFill>
                  <a:srgbClr val="000000"/>
                </a:solidFill>
              </a:rPr>
              <a:t>들으세요</a:t>
            </a:r>
            <a:r>
              <a:rPr lang="en-US" altLang="ko-KR" sz="3000" dirty="0" smtClean="0">
                <a:solidFill>
                  <a:srgbClr val="000000"/>
                </a:solidFill>
              </a:rPr>
              <a:t>?</a:t>
            </a:r>
            <a:endParaRPr lang="en-US" sz="3000" dirty="0">
              <a:solidFill>
                <a:srgbClr val="000000"/>
              </a:solidFill>
            </a:endParaRPr>
          </a:p>
        </p:txBody>
      </p:sp>
      <p:pic>
        <p:nvPicPr>
          <p:cNvPr id="3" name="Picture 2" descr="high school boy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76" y="4087131"/>
            <a:ext cx="1739690" cy="2390041"/>
          </a:xfrm>
          <a:prstGeom prst="rect">
            <a:avLst/>
          </a:prstGeom>
        </p:spPr>
      </p:pic>
      <p:pic>
        <p:nvPicPr>
          <p:cNvPr id="5" name="Picture 4" descr="gir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32" y="4087131"/>
            <a:ext cx="2488688" cy="248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om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826"/>
            <a:ext cx="9143999" cy="5300824"/>
          </a:xfrm>
          <a:prstGeom prst="rect">
            <a:avLst/>
          </a:prstGeom>
        </p:spPr>
      </p:pic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951801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7" name="Picture 6" descr="할머니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74" y="3830658"/>
            <a:ext cx="2280114" cy="302099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86935" y="1550826"/>
            <a:ext cx="7216427" cy="1190358"/>
          </a:xfrm>
          <a:prstGeom prst="roundRect">
            <a:avLst/>
          </a:prstGeom>
          <a:solidFill>
            <a:srgbClr val="DBEE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The person in the room is my grandma.</a:t>
            </a: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</a:rPr>
              <a:t>방에 계시</a:t>
            </a:r>
            <a:r>
              <a:rPr lang="ko-KR" altLang="en-US" sz="3000" dirty="0" smtClean="0">
                <a:solidFill>
                  <a:srgbClr val="FF0080"/>
                </a:solidFill>
              </a:rPr>
              <a:t>는</a:t>
            </a:r>
            <a:r>
              <a:rPr lang="ko-KR" altLang="en-US" sz="3000" dirty="0" smtClean="0">
                <a:solidFill>
                  <a:schemeClr val="tx1"/>
                </a:solidFill>
              </a:rPr>
              <a:t> </a:t>
            </a:r>
            <a:r>
              <a:rPr lang="ko-KR" altLang="en-US" sz="3000" dirty="0" smtClean="0">
                <a:solidFill>
                  <a:srgbClr val="0080FF"/>
                </a:solidFill>
              </a:rPr>
              <a:t>분</a:t>
            </a:r>
            <a:r>
              <a:rPr lang="ko-KR" altLang="en-US" sz="3000" dirty="0" smtClean="0">
                <a:solidFill>
                  <a:schemeClr val="tx1"/>
                </a:solidFill>
              </a:rPr>
              <a:t>이 저희 할머니세요</a:t>
            </a:r>
            <a:r>
              <a:rPr lang="en-US" altLang="ko-KR" sz="3000" dirty="0" smtClean="0">
                <a:solidFill>
                  <a:schemeClr val="tx1"/>
                </a:solidFill>
              </a:rPr>
              <a:t>.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60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4052" y="3720552"/>
            <a:ext cx="3278931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/>
              <a:t>차가 어때요</a:t>
            </a:r>
            <a:r>
              <a:rPr lang="en-US" altLang="ko-KR" sz="2500" dirty="0" smtClean="0"/>
              <a:t>?</a:t>
            </a:r>
          </a:p>
          <a:p>
            <a:pPr algn="ctr"/>
            <a:r>
              <a:rPr lang="ko-KR" altLang="en-US" sz="2500" dirty="0" smtClean="0"/>
              <a:t>좋아요</a:t>
            </a:r>
            <a:r>
              <a:rPr lang="ko-KR" altLang="ko-KR" sz="2500" dirty="0"/>
              <a:t> </a:t>
            </a:r>
            <a:r>
              <a:rPr lang="en-US" altLang="ko-KR" sz="2500" dirty="0" smtClean="0"/>
              <a:t>/</a:t>
            </a:r>
            <a:r>
              <a:rPr lang="ko-KR" altLang="en-US" sz="2500" dirty="0" smtClean="0"/>
              <a:t> 멋있어요</a:t>
            </a:r>
            <a:r>
              <a:rPr lang="en-US" altLang="ko-KR" sz="2500" dirty="0" smtClean="0"/>
              <a:t>.</a:t>
            </a:r>
          </a:p>
          <a:p>
            <a:pPr algn="ctr"/>
            <a:r>
              <a:rPr lang="ko-KR" altLang="ko-KR" sz="2300" dirty="0" smtClean="0"/>
              <a:t>(</a:t>
            </a:r>
            <a:r>
              <a:rPr lang="en-US" altLang="ko-KR" sz="2300" dirty="0" smtClean="0"/>
              <a:t>background information)</a:t>
            </a:r>
            <a:endParaRPr lang="en-US" sz="2300" dirty="0"/>
          </a:p>
        </p:txBody>
      </p:sp>
      <p:pic>
        <p:nvPicPr>
          <p:cNvPr id="5" name="Picture 4" descr="porsch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83" y="1559309"/>
            <a:ext cx="5166335" cy="2104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62983" y="2418310"/>
            <a:ext cx="1548195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$100,000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292843" y="3720552"/>
            <a:ext cx="19193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/>
              <a:t>비싸요</a:t>
            </a:r>
            <a:r>
              <a:rPr lang="en-US" altLang="ko-KR" sz="2500" dirty="0" smtClean="0"/>
              <a:t>.</a:t>
            </a:r>
          </a:p>
          <a:p>
            <a:pPr algn="ctr"/>
            <a:r>
              <a:rPr lang="en-US" sz="2500" dirty="0" smtClean="0"/>
              <a:t>(main clause)</a:t>
            </a:r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3023284" y="4963500"/>
            <a:ext cx="3362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차가 좋</a:t>
            </a:r>
            <a:r>
              <a:rPr lang="ko-KR" altLang="en-US" sz="3200" b="1" dirty="0" smtClean="0">
                <a:solidFill>
                  <a:srgbClr val="FF0080"/>
                </a:solidFill>
              </a:rPr>
              <a:t>은데</a:t>
            </a:r>
            <a:r>
              <a:rPr lang="ko-KR" altLang="en-US" sz="3200" b="1" dirty="0" smtClean="0"/>
              <a:t> 비싸요</a:t>
            </a:r>
            <a:r>
              <a:rPr lang="en-US" altLang="ko-KR" sz="3200" b="1" dirty="0" smtClean="0"/>
              <a:t>.</a:t>
            </a:r>
            <a:endParaRPr lang="en-US" sz="3200" b="1" dirty="0"/>
          </a:p>
        </p:txBody>
      </p:sp>
      <p:sp>
        <p:nvSpPr>
          <p:cNvPr id="3" name="Left-Right Arrow 2"/>
          <p:cNvSpPr/>
          <p:nvPr/>
        </p:nvSpPr>
        <p:spPr>
          <a:xfrm>
            <a:off x="4253258" y="3910219"/>
            <a:ext cx="866777" cy="443427"/>
          </a:xfrm>
          <a:prstGeom prst="leftRightArrow">
            <a:avLst/>
          </a:prstGeom>
          <a:solidFill>
            <a:srgbClr val="49D0C3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89803" y="5711180"/>
            <a:ext cx="7356573" cy="47705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457200" indent="-457200" algn="ctr">
              <a:buFont typeface="+mj-lt"/>
              <a:buAutoNum type="arabicParenR" startAt="2"/>
            </a:pPr>
            <a:r>
              <a:rPr lang="en-US" sz="2500" b="1" dirty="0" smtClean="0">
                <a:solidFill>
                  <a:srgbClr val="FF0080"/>
                </a:solidFill>
                <a:ea typeface="나눔고딕"/>
                <a:cs typeface="나눔고딕"/>
              </a:rPr>
              <a:t>~(</a:t>
            </a:r>
            <a:r>
              <a:rPr lang="ko-KR" altLang="en-US" sz="2500" b="1" dirty="0" smtClean="0">
                <a:solidFill>
                  <a:srgbClr val="FF0080"/>
                </a:solidFill>
                <a:ea typeface="나눔고딕"/>
                <a:cs typeface="나눔고딕"/>
              </a:rPr>
              <a:t>으</a:t>
            </a:r>
            <a:r>
              <a:rPr lang="en-US" altLang="ko-KR" sz="2500" b="1" dirty="0" smtClean="0">
                <a:solidFill>
                  <a:srgbClr val="FF0080"/>
                </a:solidFill>
                <a:ea typeface="나눔고딕"/>
                <a:cs typeface="나눔고딕"/>
              </a:rPr>
              <a:t>)</a:t>
            </a:r>
            <a:r>
              <a:rPr lang="ko-KR" altLang="en-US" sz="2500" b="1" dirty="0" smtClean="0">
                <a:solidFill>
                  <a:srgbClr val="FF0080"/>
                </a:solidFill>
                <a:ea typeface="나눔고딕"/>
                <a:cs typeface="나눔고딕"/>
              </a:rPr>
              <a:t>ㄴ데</a:t>
            </a:r>
            <a:r>
              <a:rPr lang="en-US" altLang="ko-KR" sz="2500" b="1" dirty="0" smtClean="0">
                <a:solidFill>
                  <a:srgbClr val="FF0080"/>
                </a:solidFill>
                <a:ea typeface="나눔고딕"/>
                <a:cs typeface="나눔고딕"/>
              </a:rPr>
              <a:t> </a:t>
            </a:r>
            <a:r>
              <a:rPr lang="en-US" altLang="ko-KR" sz="2500" b="1" dirty="0" smtClean="0">
                <a:ea typeface="나눔고딕"/>
                <a:cs typeface="나눔고딕"/>
              </a:rPr>
              <a:t>/ </a:t>
            </a:r>
            <a:r>
              <a:rPr lang="ko-KR" altLang="en-US" sz="2500" b="1" dirty="0" smtClean="0">
                <a:solidFill>
                  <a:srgbClr val="0080FF"/>
                </a:solidFill>
                <a:ea typeface="나눔고딕"/>
                <a:cs typeface="나눔고딕"/>
              </a:rPr>
              <a:t>는데</a:t>
            </a:r>
            <a:r>
              <a:rPr lang="ko-KR" altLang="en-US" sz="2500" b="1" dirty="0" smtClean="0">
                <a:ea typeface="나눔고딕"/>
                <a:cs typeface="나눔고딕"/>
              </a:rPr>
              <a:t> </a:t>
            </a:r>
            <a:r>
              <a:rPr lang="en-US" altLang="ko-KR" sz="2500" dirty="0" smtClean="0">
                <a:ea typeface="나눔고딕"/>
                <a:cs typeface="나눔고딕"/>
              </a:rPr>
              <a:t>is used to contrast two clauses.</a:t>
            </a:r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90786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8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3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assroom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3900"/>
            <a:ext cx="9144000" cy="4864100"/>
          </a:xfrm>
          <a:prstGeom prst="rect">
            <a:avLst/>
          </a:prstGeom>
        </p:spPr>
      </p:pic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1397295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886935" y="1550826"/>
            <a:ext cx="7216427" cy="1190358"/>
          </a:xfrm>
          <a:prstGeom prst="roundRect">
            <a:avLst/>
          </a:prstGeom>
          <a:solidFill>
            <a:srgbClr val="DBEE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I take the class that Ms. Choi teaches.</a:t>
            </a: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</a:rPr>
              <a:t>저는 최 선생님이 가르치시</a:t>
            </a:r>
            <a:r>
              <a:rPr lang="ko-KR" altLang="en-US" sz="3000" dirty="0" smtClean="0">
                <a:solidFill>
                  <a:srgbClr val="FF0080"/>
                </a:solidFill>
              </a:rPr>
              <a:t>는</a:t>
            </a:r>
            <a:r>
              <a:rPr lang="ko-KR" altLang="en-US" sz="3000" dirty="0" smtClean="0">
                <a:solidFill>
                  <a:schemeClr val="tx1"/>
                </a:solidFill>
              </a:rPr>
              <a:t> 수업을 들어요</a:t>
            </a:r>
            <a:r>
              <a:rPr lang="ko-KR" altLang="ko-KR" sz="3000" dirty="0">
                <a:solidFill>
                  <a:schemeClr val="tx1"/>
                </a:solidFill>
              </a:rPr>
              <a:t>.</a:t>
            </a:r>
            <a:endParaRPr lang="en-US" sz="300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 descr="teache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20" y="2741184"/>
            <a:ext cx="1886186" cy="40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1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v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43" y="1553104"/>
            <a:ext cx="9158143" cy="530489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86935" y="1550826"/>
            <a:ext cx="7680053" cy="1190358"/>
          </a:xfrm>
          <a:prstGeom prst="roundRect">
            <a:avLst/>
          </a:prstGeom>
          <a:solidFill>
            <a:srgbClr val="DBEE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Is the house </a:t>
            </a:r>
            <a:r>
              <a:rPr lang="en-US" sz="3000" dirty="0" err="1" smtClean="0">
                <a:solidFill>
                  <a:schemeClr val="tx1"/>
                </a:solidFill>
              </a:rPr>
              <a:t>Minji</a:t>
            </a:r>
            <a:r>
              <a:rPr lang="en-US" sz="3000" dirty="0" smtClean="0">
                <a:solidFill>
                  <a:schemeClr val="tx1"/>
                </a:solidFill>
              </a:rPr>
              <a:t> is moving to far from here?</a:t>
            </a: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</a:rPr>
              <a:t>민지가 이사하</a:t>
            </a:r>
            <a:r>
              <a:rPr lang="ko-KR" altLang="en-US" sz="3000" dirty="0" smtClean="0">
                <a:solidFill>
                  <a:srgbClr val="FF0080"/>
                </a:solidFill>
              </a:rPr>
              <a:t>는</a:t>
            </a:r>
            <a:r>
              <a:rPr lang="ko-KR" altLang="en-US" sz="3000" dirty="0" smtClean="0">
                <a:solidFill>
                  <a:schemeClr val="tx1"/>
                </a:solidFill>
              </a:rPr>
              <a:t> 집이 여기서 멀어요</a:t>
            </a:r>
            <a:r>
              <a:rPr lang="en-US" altLang="ko-KR" sz="3000" dirty="0" smtClean="0">
                <a:solidFill>
                  <a:schemeClr val="tx1"/>
                </a:solidFill>
              </a:rPr>
              <a:t>?</a:t>
            </a:r>
            <a:endParaRPr lang="en-US" sz="3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660802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 noun-modifying form [Verb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+mn-lt"/>
                          <a:ea typeface="+mn-ea"/>
                          <a:cs typeface="+mn-cs"/>
                        </a:rPr>
                        <a:t>는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2600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600" b="1" dirty="0" smtClean="0">
                          <a:solidFill>
                            <a:srgbClr val="0080FF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2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29835" y="2845163"/>
            <a:ext cx="5624544" cy="3503903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buAutoNum type="arabicPeriod"/>
            </a:pPr>
            <a:r>
              <a:rPr lang="ko-KR" altLang="en-US" sz="2400" dirty="0" smtClean="0">
                <a:solidFill>
                  <a:prstClr val="black"/>
                </a:solidFill>
              </a:rPr>
              <a:t>가수는 뭐 하는 사람이에요</a:t>
            </a:r>
            <a:r>
              <a:rPr lang="en-US" altLang="ko-KR" sz="2400" dirty="0" smtClean="0">
                <a:solidFill>
                  <a:prstClr val="black"/>
                </a:solidFill>
              </a:rPr>
              <a:t>?</a:t>
            </a:r>
            <a:br>
              <a:rPr lang="en-US" altLang="ko-KR" sz="2400" dirty="0" smtClean="0">
                <a:solidFill>
                  <a:prstClr val="black"/>
                </a:solidFill>
              </a:rPr>
            </a:br>
            <a:r>
              <a:rPr lang="en-US" altLang="ko-KR" sz="2400" dirty="0" smtClean="0">
                <a:solidFill>
                  <a:prstClr val="black"/>
                </a:solidFill>
                <a:sym typeface="Wingdings"/>
              </a:rPr>
              <a:t></a:t>
            </a:r>
            <a:r>
              <a:rPr lang="ko-KR" altLang="en-US" sz="2400" dirty="0" smtClean="0">
                <a:solidFill>
                  <a:prstClr val="black"/>
                </a:solidFill>
                <a:sym typeface="Wingdings"/>
              </a:rPr>
              <a:t> 가수는 노래하</a:t>
            </a:r>
            <a:r>
              <a:rPr lang="ko-KR" altLang="en-US" sz="2400" dirty="0" smtClean="0">
                <a:solidFill>
                  <a:srgbClr val="FF0080"/>
                </a:solidFill>
                <a:sym typeface="Wingdings"/>
              </a:rPr>
              <a:t>는</a:t>
            </a:r>
            <a:r>
              <a:rPr lang="ko-KR" altLang="en-US" sz="2400" dirty="0" smtClean="0">
                <a:solidFill>
                  <a:prstClr val="black"/>
                </a:solidFill>
                <a:sym typeface="Wingdings"/>
              </a:rPr>
              <a:t> 사람이에요</a:t>
            </a:r>
            <a:r>
              <a:rPr lang="en-US" altLang="ko-KR" sz="2400" dirty="0" smtClean="0">
                <a:solidFill>
                  <a:prstClr val="black"/>
                </a:solidFill>
                <a:sym typeface="Wingdings"/>
              </a:rPr>
              <a:t>.</a:t>
            </a:r>
          </a:p>
          <a:p>
            <a:pPr marL="342900" lvl="0" indent="-342900">
              <a:buFont typeface="Wingdings" charset="0"/>
              <a:buChar char="à"/>
            </a:pPr>
            <a:endParaRPr lang="en-US" altLang="ko-KR" sz="2400" dirty="0" smtClean="0">
              <a:solidFill>
                <a:prstClr val="black"/>
              </a:solidFill>
            </a:endParaRPr>
          </a:p>
          <a:p>
            <a:pPr marL="457200" lvl="0" indent="-457200">
              <a:buFont typeface="+mj-lt"/>
              <a:buAutoNum type="arabicPeriod" startAt="2"/>
            </a:pPr>
            <a:r>
              <a:rPr lang="ko-KR" altLang="en-US" sz="2400" dirty="0" smtClean="0">
                <a:solidFill>
                  <a:prstClr val="black"/>
                </a:solidFill>
              </a:rPr>
              <a:t>학생은 뭐 하는 사람이에요</a:t>
            </a:r>
            <a:r>
              <a:rPr lang="en-US" altLang="ko-KR" sz="2400" dirty="0" smtClean="0">
                <a:solidFill>
                  <a:prstClr val="black"/>
                </a:solidFill>
              </a:rPr>
              <a:t>?</a:t>
            </a:r>
          </a:p>
          <a:p>
            <a:pPr marL="457200" lvl="0" indent="-457200">
              <a:buAutoNum type="arabicPeriod" startAt="2"/>
            </a:pPr>
            <a:endParaRPr lang="en-US" altLang="ko-KR" sz="2400" dirty="0" smtClean="0">
              <a:solidFill>
                <a:prstClr val="black"/>
              </a:solidFill>
            </a:endParaRPr>
          </a:p>
          <a:p>
            <a:pPr marL="457200" lvl="0" indent="-457200">
              <a:buAutoNum type="arabicPeriod" startAt="2"/>
            </a:pPr>
            <a:r>
              <a:rPr lang="ko-KR" altLang="en-US" sz="2400" dirty="0" smtClean="0">
                <a:solidFill>
                  <a:prstClr val="black"/>
                </a:solidFill>
              </a:rPr>
              <a:t>룸메이트는 뭐 하는 사람이에요</a:t>
            </a:r>
            <a:r>
              <a:rPr lang="en-US" altLang="ko-KR" sz="2400" dirty="0" smtClean="0">
                <a:solidFill>
                  <a:prstClr val="black"/>
                </a:solidFill>
              </a:rPr>
              <a:t>?</a:t>
            </a:r>
          </a:p>
          <a:p>
            <a:pPr marL="457200" lvl="0" indent="-457200">
              <a:buAutoNum type="arabicPeriod" startAt="2"/>
            </a:pPr>
            <a:endParaRPr lang="en-US" altLang="ko-KR" sz="2400" dirty="0" smtClean="0">
              <a:solidFill>
                <a:prstClr val="black"/>
              </a:solidFill>
            </a:endParaRPr>
          </a:p>
          <a:p>
            <a:pPr marL="457200" lvl="0" indent="-457200">
              <a:buAutoNum type="arabicPeriod" startAt="2"/>
            </a:pPr>
            <a:r>
              <a:rPr lang="ko-KR" altLang="en-US" sz="2400" dirty="0" smtClean="0">
                <a:solidFill>
                  <a:prstClr val="black"/>
                </a:solidFill>
              </a:rPr>
              <a:t>선생님은 뭐 하는 사람이에요</a:t>
            </a:r>
            <a:r>
              <a:rPr lang="en-US" altLang="ko-KR" sz="2400" dirty="0" smtClean="0">
                <a:solidFill>
                  <a:prstClr val="black"/>
                </a:solidFill>
              </a:rPr>
              <a:t>?</a:t>
            </a:r>
            <a:r>
              <a:rPr lang="ko-KR" altLang="en-US" sz="2400" dirty="0" smtClean="0">
                <a:solidFill>
                  <a:prstClr val="black"/>
                </a:solidFill>
              </a:rPr>
              <a:t> </a:t>
            </a:r>
            <a:endParaRPr lang="en-US" sz="2400" dirty="0">
              <a:solidFill>
                <a:prstClr val="black"/>
              </a:solidFill>
            </a:endParaRP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1113913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ko-KR" altLang="en-US" sz="33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300" b="1" dirty="0" smtClean="0">
                          <a:latin typeface="+mn-lt"/>
                          <a:cs typeface="Arial Black"/>
                        </a:rPr>
                        <a:t>             </a:t>
                      </a:r>
                      <a:r>
                        <a:rPr lang="ko-KR" altLang="en-US" sz="3200" b="1" dirty="0" smtClean="0">
                          <a:solidFill>
                            <a:schemeClr val="tx1"/>
                          </a:solidFill>
                        </a:rPr>
                        <a:t>말하기 연습 </a:t>
                      </a:r>
                      <a:r>
                        <a:rPr lang="en-US" altLang="ko-KR" sz="3200" b="1" dirty="0" smtClean="0">
                          <a:solidFill>
                            <a:schemeClr val="tx1"/>
                          </a:solidFill>
                        </a:rPr>
                        <a:t>Speaking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 descr="Convers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pic>
        <p:nvPicPr>
          <p:cNvPr id="12" name="Picture 11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60522" y="1755765"/>
            <a:ext cx="6352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(Ask and answer the following questions with your partner,</a:t>
            </a:r>
            <a:b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using the noun-modifying form [Verb + 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는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].)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옆 사람하고 같이 말해보세요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4" name="Picture 3" descr="conversation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232" y="4735273"/>
            <a:ext cx="1894816" cy="126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1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29835" y="2593556"/>
            <a:ext cx="5624544" cy="2761073"/>
          </a:xfrm>
          <a:prstGeom prst="roundRect">
            <a:avLst/>
          </a:prstGeom>
          <a:noFill/>
          <a:ln w="19050" cmpd="sng"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lnSpc>
                <a:spcPct val="120000"/>
              </a:lnSpc>
              <a:buAutoNum type="arabicPeriod"/>
            </a:pPr>
            <a:r>
              <a:rPr lang="ko-KR" altLang="en-US" sz="2400" dirty="0" smtClean="0">
                <a:solidFill>
                  <a:prstClr val="black"/>
                </a:solidFill>
              </a:rPr>
              <a:t>기숙사에 사</a:t>
            </a:r>
            <a:r>
              <a:rPr lang="ko-KR" altLang="en-US" sz="2400" dirty="0" smtClean="0">
                <a:solidFill>
                  <a:srgbClr val="FF0080"/>
                </a:solidFill>
              </a:rPr>
              <a:t>는</a:t>
            </a:r>
            <a:r>
              <a:rPr lang="ko-KR" altLang="en-US" sz="2400" dirty="0" smtClean="0">
                <a:solidFill>
                  <a:prstClr val="black"/>
                </a:solidFill>
              </a:rPr>
              <a:t> 사람 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marL="457200" lvl="0" indent="-457200">
              <a:lnSpc>
                <a:spcPct val="120000"/>
              </a:lnSpc>
              <a:buAutoNum type="arabicPeriod"/>
            </a:pPr>
            <a:r>
              <a:rPr lang="ko-KR" altLang="en-US" sz="2400" dirty="0" smtClean="0">
                <a:solidFill>
                  <a:prstClr val="black"/>
                </a:solidFill>
              </a:rPr>
              <a:t>차가 있</a:t>
            </a:r>
            <a:r>
              <a:rPr lang="ko-KR" altLang="en-US" sz="2400" dirty="0" smtClean="0">
                <a:solidFill>
                  <a:srgbClr val="FF0080"/>
                </a:solidFill>
              </a:rPr>
              <a:t>는</a:t>
            </a:r>
            <a:r>
              <a:rPr lang="ko-KR" altLang="en-US" sz="2400" dirty="0" smtClean="0">
                <a:solidFill>
                  <a:prstClr val="black"/>
                </a:solidFill>
              </a:rPr>
              <a:t> 사람 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457200" lvl="0" indent="-457200">
              <a:lnSpc>
                <a:spcPct val="120000"/>
              </a:lnSpc>
              <a:buAutoNum type="arabicPeriod"/>
            </a:pPr>
            <a:r>
              <a:rPr lang="ko-KR" altLang="en-US" sz="2400" dirty="0" smtClean="0">
                <a:solidFill>
                  <a:prstClr val="black"/>
                </a:solidFill>
              </a:rPr>
              <a:t>한국 드라마를 좋아하</a:t>
            </a:r>
            <a:r>
              <a:rPr lang="ko-KR" altLang="en-US" sz="2400" dirty="0" smtClean="0">
                <a:solidFill>
                  <a:srgbClr val="FF0080"/>
                </a:solidFill>
              </a:rPr>
              <a:t>는</a:t>
            </a:r>
            <a:r>
              <a:rPr lang="ko-KR" altLang="en-US" sz="2400" dirty="0" smtClean="0">
                <a:solidFill>
                  <a:prstClr val="black"/>
                </a:solidFill>
              </a:rPr>
              <a:t> 사람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marL="457200" lvl="0" indent="-457200">
              <a:lnSpc>
                <a:spcPct val="120000"/>
              </a:lnSpc>
              <a:buAutoNum type="arabicPeriod"/>
            </a:pPr>
            <a:r>
              <a:rPr lang="ko-KR" altLang="ko-KR" sz="2400" dirty="0" smtClean="0">
                <a:solidFill>
                  <a:prstClr val="black"/>
                </a:solidFill>
              </a:rPr>
              <a:t>3</a:t>
            </a:r>
            <a:r>
              <a:rPr lang="ko-KR" altLang="en-US" sz="2400" dirty="0" smtClean="0">
                <a:solidFill>
                  <a:prstClr val="black"/>
                </a:solidFill>
              </a:rPr>
              <a:t>학년</a:t>
            </a:r>
            <a:r>
              <a:rPr lang="ko-KR" altLang="en-US" sz="2400" dirty="0" smtClean="0">
                <a:solidFill>
                  <a:srgbClr val="FF0080"/>
                </a:solidFill>
              </a:rPr>
              <a:t>인</a:t>
            </a:r>
            <a:r>
              <a:rPr lang="ko-KR" altLang="en-US" sz="2400" dirty="0" smtClean="0">
                <a:solidFill>
                  <a:prstClr val="black"/>
                </a:solidFill>
              </a:rPr>
              <a:t> 사람</a:t>
            </a:r>
            <a:endParaRPr lang="en-US" altLang="ko-KR" sz="2400" dirty="0" smtClean="0">
              <a:solidFill>
                <a:prstClr val="black"/>
              </a:solidFill>
            </a:endParaRPr>
          </a:p>
          <a:p>
            <a:pPr marL="457200" lvl="0" indent="-457200">
              <a:lnSpc>
                <a:spcPct val="120000"/>
              </a:lnSpc>
              <a:buAutoNum type="arabicPeriod"/>
            </a:pPr>
            <a:r>
              <a:rPr lang="ko-KR" altLang="en-US" sz="2400" dirty="0" smtClean="0">
                <a:solidFill>
                  <a:prstClr val="black"/>
                </a:solidFill>
              </a:rPr>
              <a:t>수영을 잘 하</a:t>
            </a:r>
            <a:r>
              <a:rPr lang="ko-KR" altLang="en-US" sz="2400" dirty="0" smtClean="0">
                <a:solidFill>
                  <a:srgbClr val="FF0080"/>
                </a:solidFill>
              </a:rPr>
              <a:t>는</a:t>
            </a:r>
            <a:r>
              <a:rPr lang="ko-KR" altLang="en-US" sz="2400" dirty="0" smtClean="0">
                <a:solidFill>
                  <a:prstClr val="black"/>
                </a:solidFill>
              </a:rPr>
              <a:t> 사람</a:t>
            </a:r>
            <a:endParaRPr lang="en-US" altLang="ko-KR" sz="2400" dirty="0">
              <a:solidFill>
                <a:prstClr val="black"/>
              </a:solidFill>
            </a:endParaRPr>
          </a:p>
          <a:p>
            <a:pPr marL="457200" lvl="0" indent="-457200">
              <a:lnSpc>
                <a:spcPct val="120000"/>
              </a:lnSpc>
              <a:buAutoNum type="arabicPeriod"/>
            </a:pPr>
            <a:r>
              <a:rPr lang="ko-KR" altLang="en-US" sz="2400" dirty="0" smtClean="0">
                <a:solidFill>
                  <a:prstClr val="black"/>
                </a:solidFill>
              </a:rPr>
              <a:t>남자</a:t>
            </a:r>
            <a:r>
              <a:rPr lang="en-US" altLang="ko-KR" sz="2400" dirty="0" smtClean="0">
                <a:solidFill>
                  <a:prstClr val="black"/>
                </a:solidFill>
              </a:rPr>
              <a:t>/</a:t>
            </a:r>
            <a:r>
              <a:rPr lang="ko-KR" altLang="en-US" sz="2400" dirty="0" smtClean="0">
                <a:solidFill>
                  <a:prstClr val="black"/>
                </a:solidFill>
              </a:rPr>
              <a:t>여자친구가 없</a:t>
            </a:r>
            <a:r>
              <a:rPr lang="ko-KR" altLang="en-US" sz="2400" dirty="0" smtClean="0">
                <a:solidFill>
                  <a:srgbClr val="FF0080"/>
                </a:solidFill>
              </a:rPr>
              <a:t>는</a:t>
            </a:r>
            <a:r>
              <a:rPr lang="ko-KR" altLang="en-US" sz="2400" dirty="0" smtClean="0">
                <a:solidFill>
                  <a:prstClr val="black"/>
                </a:solidFill>
              </a:rPr>
              <a:t> 사람</a:t>
            </a:r>
            <a:endParaRPr lang="en-US" sz="2400" dirty="0">
              <a:solidFill>
                <a:prstClr val="black"/>
              </a:solidFill>
            </a:endParaRP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5940797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ko-KR" altLang="en-US" sz="33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en-US" altLang="ko-KR" sz="3300" b="1" dirty="0" smtClean="0">
                          <a:latin typeface="+mn-lt"/>
                          <a:cs typeface="Arial Black"/>
                        </a:rPr>
                        <a:t>             </a:t>
                      </a:r>
                      <a:r>
                        <a:rPr lang="ko-KR" altLang="en-US" sz="3200" b="1" dirty="0" smtClean="0">
                          <a:solidFill>
                            <a:schemeClr val="tx1"/>
                          </a:solidFill>
                        </a:rPr>
                        <a:t>말하기 연습 </a:t>
                      </a:r>
                      <a:r>
                        <a:rPr lang="en-US" altLang="ko-KR" sz="3200" b="1" dirty="0" smtClean="0">
                          <a:solidFill>
                            <a:schemeClr val="tx1"/>
                          </a:solidFill>
                        </a:rPr>
                        <a:t>Speaking Practice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 descr="Convers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pic>
        <p:nvPicPr>
          <p:cNvPr id="12" name="Picture 11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9726" y="1824115"/>
            <a:ext cx="89187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22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Ask around your classmates to </a:t>
            </a:r>
            <a:r>
              <a:rPr lang="en-US" altLang="ko-KR" sz="2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find people who meet</a:t>
            </a:r>
            <a:r>
              <a:rPr lang="ko-KR" alt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 </a:t>
            </a: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the description below.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ea typeface="나눔고딕"/>
                <a:cs typeface="나눔고딕"/>
              </a:rPr>
              <a:t>반 친구들에게 물어보고 누구인지 찾아보세요</a:t>
            </a:r>
            <a:r>
              <a:rPr lang="en-US" altLang="ko-KR" sz="2200" dirty="0" smtClean="0">
                <a:ea typeface="나눔고딕"/>
                <a:cs typeface="나눔고딕"/>
              </a:rPr>
              <a:t>.</a:t>
            </a:r>
            <a:endParaRPr lang="en-US" sz="2200" dirty="0">
              <a:ea typeface="나눔고딕"/>
              <a:cs typeface="나눔고딕"/>
            </a:endParaRPr>
          </a:p>
        </p:txBody>
      </p:sp>
      <p:pic>
        <p:nvPicPr>
          <p:cNvPr id="10" name="Picture 9" descr="conversation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432" y="4526233"/>
            <a:ext cx="2009568" cy="1781817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945075" y="5663772"/>
            <a:ext cx="6027696" cy="82755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solidFill>
                  <a:schemeClr val="tx1"/>
                </a:solidFill>
              </a:rPr>
              <a:t>The person who lives in a dorm is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Minji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2400" dirty="0" smtClean="0">
                <a:solidFill>
                  <a:schemeClr val="tx1"/>
                </a:solidFill>
              </a:rPr>
              <a:t>기숙사에 사</a:t>
            </a:r>
            <a:r>
              <a:rPr lang="ko-KR" altLang="en-US" sz="2400" dirty="0" smtClean="0">
                <a:solidFill>
                  <a:srgbClr val="FF0080"/>
                </a:solidFill>
              </a:rPr>
              <a:t>는</a:t>
            </a:r>
            <a:r>
              <a:rPr lang="ko-KR" altLang="en-US" sz="2400" dirty="0" smtClean="0">
                <a:solidFill>
                  <a:schemeClr val="tx1"/>
                </a:solidFill>
              </a:rPr>
              <a:t> 사람은 민지 씨예요</a:t>
            </a:r>
            <a:r>
              <a:rPr lang="en-US" altLang="ko-KR" sz="2400" dirty="0" smtClean="0">
                <a:solidFill>
                  <a:schemeClr val="tx1"/>
                </a:solidFill>
              </a:rPr>
              <a:t>.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75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4052" y="3720552"/>
            <a:ext cx="3278931" cy="1215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어때요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 algn="ctr"/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시간이 없어요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ko-KR" altLang="ko-KR" sz="2300" dirty="0" smtClean="0"/>
              <a:t>(</a:t>
            </a:r>
            <a:r>
              <a:rPr lang="en-US" altLang="ko-KR" sz="2300" dirty="0" smtClean="0"/>
              <a:t>background information)</a:t>
            </a:r>
            <a:endParaRPr lang="en-US" sz="2300" dirty="0"/>
          </a:p>
        </p:txBody>
      </p:sp>
      <p:sp>
        <p:nvSpPr>
          <p:cNvPr id="8" name="TextBox 7"/>
          <p:cNvSpPr txBox="1"/>
          <p:nvPr/>
        </p:nvSpPr>
        <p:spPr>
          <a:xfrm>
            <a:off x="5162637" y="3720552"/>
            <a:ext cx="21797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택시를 타세요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 algn="ctr"/>
            <a:r>
              <a:rPr lang="en-US" sz="2500" dirty="0" smtClean="0"/>
              <a:t>(main clause)</a:t>
            </a:r>
            <a:endParaRPr lang="en-US" sz="2500" dirty="0"/>
          </a:p>
        </p:txBody>
      </p:sp>
      <p:sp>
        <p:nvSpPr>
          <p:cNvPr id="9" name="TextBox 8"/>
          <p:cNvSpPr txBox="1"/>
          <p:nvPr/>
        </p:nvSpPr>
        <p:spPr>
          <a:xfrm>
            <a:off x="2059763" y="4963500"/>
            <a:ext cx="49639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시간이 없</a:t>
            </a:r>
            <a:r>
              <a:rPr lang="ko-KR" altLang="en-US" sz="30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 택시를 타세요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30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909" y="5711180"/>
            <a:ext cx="8143829" cy="477054"/>
          </a:xfrm>
          <a:prstGeom prst="rect">
            <a:avLst/>
          </a:prstGeom>
          <a:noFill/>
          <a:ln>
            <a:solidFill>
              <a:srgbClr val="31859C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457200" indent="-457200" algn="ctr">
              <a:buFont typeface="+mj-lt"/>
              <a:buAutoNum type="arabicParenR" startAt="3"/>
            </a:pPr>
            <a:r>
              <a:rPr lang="en-US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~(</a:t>
            </a:r>
            <a:r>
              <a:rPr lang="ko-KR" altLang="en-US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</a:t>
            </a:r>
            <a:r>
              <a:rPr lang="en-US" altLang="ko-KR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ㄴ데</a:t>
            </a:r>
            <a:r>
              <a:rPr lang="en-US" altLang="ko-KR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500" b="1" dirty="0" smtClean="0">
                <a:latin typeface="나눔고딕"/>
                <a:ea typeface="나눔고딕"/>
                <a:cs typeface="나눔고딕"/>
              </a:rPr>
              <a:t>/ </a:t>
            </a:r>
            <a:r>
              <a:rPr lang="ko-KR" altLang="en-US" sz="25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는데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500" dirty="0" smtClean="0"/>
              <a:t>is used to justify a request or proposal.</a:t>
            </a:r>
          </a:p>
        </p:txBody>
      </p:sp>
      <p:pic>
        <p:nvPicPr>
          <p:cNvPr id="7" name="Picture 6" descr="시간이 없어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704" y="1711192"/>
            <a:ext cx="1019781" cy="1711192"/>
          </a:xfrm>
          <a:prstGeom prst="rect">
            <a:avLst/>
          </a:prstGeom>
        </p:spPr>
      </p:pic>
      <p:pic>
        <p:nvPicPr>
          <p:cNvPr id="11" name="Picture 10" descr="tax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60" y="1711192"/>
            <a:ext cx="2593850" cy="1945388"/>
          </a:xfrm>
          <a:prstGeom prst="rect">
            <a:avLst/>
          </a:prstGeom>
        </p:spPr>
      </p:pic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7518232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10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 smtClean="0"/>
                        <a:t>The Clausal Connective  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(으</a:t>
                      </a:r>
                      <a:r>
                        <a:rPr lang="en-US" altLang="ko-KR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ㄴ데 </a:t>
                      </a:r>
                      <a:r>
                        <a:rPr lang="en-US" altLang="ko-KR" sz="2600" b="1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600" b="1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ko-KR" altLang="en-US" sz="2600" b="1" dirty="0" smtClean="0">
                          <a:solidFill>
                            <a:srgbClr val="0080FF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는데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01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5124</TotalTime>
  <Words>3139</Words>
  <Application>Microsoft Macintosh PowerPoint</Application>
  <PresentationFormat>On-screen Show (4:3)</PresentationFormat>
  <Paragraphs>850</Paragraphs>
  <Slides>83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 Black</vt:lpstr>
      <vt:lpstr>Calibri</vt:lpstr>
      <vt:lpstr>Wingdings</vt:lpstr>
      <vt:lpstr>나눔고딕</vt:lpstr>
      <vt:lpstr>맑은 고딕</vt:lpstr>
      <vt:lpstr>Arial</vt:lpstr>
      <vt:lpstr>Office Theme</vt:lpstr>
      <vt:lpstr>10과 연구실에서  [At a Professor’s Office]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10과 연구실에서  [At a Professor’s Office]</dc:title>
  <dc:creator>Hye Young Choi</dc:creator>
  <cp:lastModifiedBy>MeeJeong Park</cp:lastModifiedBy>
  <cp:revision>93</cp:revision>
  <dcterms:created xsi:type="dcterms:W3CDTF">2015-10-11T21:16:56Z</dcterms:created>
  <dcterms:modified xsi:type="dcterms:W3CDTF">2016-09-03T04:58:30Z</dcterms:modified>
</cp:coreProperties>
</file>